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258" r:id="rId2"/>
    <p:sldId id="633" r:id="rId3"/>
    <p:sldId id="637" r:id="rId4"/>
    <p:sldId id="638" r:id="rId5"/>
    <p:sldId id="639" r:id="rId6"/>
    <p:sldId id="640" r:id="rId7"/>
    <p:sldId id="636" r:id="rId8"/>
    <p:sldId id="641" r:id="rId9"/>
    <p:sldId id="642" r:id="rId10"/>
    <p:sldId id="643" r:id="rId11"/>
    <p:sldId id="644" r:id="rId12"/>
    <p:sldId id="645" r:id="rId13"/>
    <p:sldId id="647" r:id="rId14"/>
    <p:sldId id="655" r:id="rId15"/>
    <p:sldId id="657" r:id="rId16"/>
    <p:sldId id="631" r:id="rId17"/>
    <p:sldId id="658" r:id="rId18"/>
    <p:sldId id="451" r:id="rId19"/>
    <p:sldId id="659" r:id="rId20"/>
    <p:sldId id="660" r:id="rId21"/>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00FF"/>
    <a:srgbClr val="00FF00"/>
    <a:srgbClr val="CC9900"/>
    <a:srgbClr val="004D95"/>
    <a:srgbClr val="808000"/>
    <a:srgbClr val="00589C"/>
    <a:srgbClr val="F2C2AC"/>
    <a:srgbClr val="E3E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3" autoAdjust="0"/>
    <p:restoredTop sz="90333" autoAdjust="0"/>
  </p:normalViewPr>
  <p:slideViewPr>
    <p:cSldViewPr snapToGrid="0">
      <p:cViewPr>
        <p:scale>
          <a:sx n="60" d="100"/>
          <a:sy n="60" d="100"/>
        </p:scale>
        <p:origin x="-1419" y="-195"/>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3216" y="-8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6332"/>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3" name="Rectangle 3"/>
          <p:cNvSpPr>
            <a:spLocks noGrp="1" noChangeArrowheads="1"/>
          </p:cNvSpPr>
          <p:nvPr>
            <p:ph type="dt" sz="quarter" idx="1"/>
          </p:nvPr>
        </p:nvSpPr>
        <p:spPr bwMode="auto">
          <a:xfrm>
            <a:off x="3852016" y="0"/>
            <a:ext cx="2945659" cy="496332"/>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5124" name="Rectangle 4"/>
          <p:cNvSpPr>
            <a:spLocks noGrp="1" noChangeArrowheads="1"/>
          </p:cNvSpPr>
          <p:nvPr>
            <p:ph type="ftr" sz="quarter" idx="2"/>
          </p:nvPr>
        </p:nvSpPr>
        <p:spPr bwMode="auto">
          <a:xfrm>
            <a:off x="0" y="9430306"/>
            <a:ext cx="2945659" cy="496332"/>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5" name="Rectangle 5"/>
          <p:cNvSpPr>
            <a:spLocks noGrp="1" noChangeArrowheads="1"/>
          </p:cNvSpPr>
          <p:nvPr>
            <p:ph type="sldNum" sz="quarter" idx="3"/>
          </p:nvPr>
        </p:nvSpPr>
        <p:spPr bwMode="auto">
          <a:xfrm>
            <a:off x="3852016" y="9430306"/>
            <a:ext cx="2945659" cy="496332"/>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fld id="{9B25A86B-62B1-493D-927F-7187786C79B4}" type="slidenum">
              <a:rPr lang="de-DE"/>
              <a:pPr>
                <a:defRPr/>
              </a:pPr>
              <a:t>‹Nr.›</a:t>
            </a:fld>
            <a:endParaRPr lang="de-DE"/>
          </a:p>
        </p:txBody>
      </p:sp>
    </p:spTree>
    <p:extLst>
      <p:ext uri="{BB962C8B-B14F-4D97-AF65-F5344CB8AC3E}">
        <p14:creationId xmlns:p14="http://schemas.microsoft.com/office/powerpoint/2010/main" val="3036748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3075" name="Rectangle 3"/>
          <p:cNvSpPr>
            <a:spLocks noGrp="1" noChangeArrowheads="1"/>
          </p:cNvSpPr>
          <p:nvPr>
            <p:ph type="dt" idx="1"/>
          </p:nvPr>
        </p:nvSpPr>
        <p:spPr bwMode="auto">
          <a:xfrm>
            <a:off x="3852016" y="0"/>
            <a:ext cx="2945659" cy="496332"/>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357" y="4715153"/>
            <a:ext cx="4984962" cy="4466987"/>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9430306"/>
            <a:ext cx="2945659" cy="496332"/>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900">
                <a:solidFill>
                  <a:srgbClr val="004D95"/>
                </a:solidFill>
                <a:latin typeface="Verdana" pitchFamily="96" charset="0"/>
                <a:ea typeface="ＭＳ Ｐゴシック" pitchFamily="96" charset="-128"/>
                <a:cs typeface="+mn-cs"/>
              </a:defRPr>
            </a:lvl1pPr>
          </a:lstStyle>
          <a:p>
            <a:pPr>
              <a:defRPr/>
            </a:pPr>
            <a:endParaRPr lang="de-DE"/>
          </a:p>
        </p:txBody>
      </p:sp>
      <p:sp>
        <p:nvSpPr>
          <p:cNvPr id="3079" name="Rectangle 7"/>
          <p:cNvSpPr>
            <a:spLocks noGrp="1" noChangeArrowheads="1"/>
          </p:cNvSpPr>
          <p:nvPr>
            <p:ph type="sldNum" sz="quarter" idx="5"/>
          </p:nvPr>
        </p:nvSpPr>
        <p:spPr bwMode="auto">
          <a:xfrm>
            <a:off x="3852016" y="9430306"/>
            <a:ext cx="2945659" cy="496332"/>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000">
                <a:solidFill>
                  <a:srgbClr val="004D95"/>
                </a:solidFill>
                <a:latin typeface="Verdana" pitchFamily="96" charset="0"/>
                <a:ea typeface="ＭＳ Ｐゴシック" pitchFamily="96" charset="-128"/>
                <a:cs typeface="+mn-cs"/>
              </a:defRPr>
            </a:lvl1pPr>
          </a:lstStyle>
          <a:p>
            <a:pPr>
              <a:defRPr/>
            </a:pPr>
            <a:fld id="{B8A719FF-94DC-44B8-B8E5-F8786A031E75}" type="slidenum">
              <a:rPr lang="de-DE"/>
              <a:pPr>
                <a:defRPr/>
              </a:pPr>
              <a:t>‹Nr.›</a:t>
            </a:fld>
            <a:endParaRPr lang="de-DE"/>
          </a:p>
        </p:txBody>
      </p:sp>
    </p:spTree>
    <p:extLst>
      <p:ext uri="{BB962C8B-B14F-4D97-AF65-F5344CB8AC3E}">
        <p14:creationId xmlns:p14="http://schemas.microsoft.com/office/powerpoint/2010/main" val="1861790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1pPr>
    <a:lvl2pPr marL="457200" algn="l" rtl="0" eaLnBrk="0" fontAlgn="base" hangingPunct="0">
      <a:spcBef>
        <a:spcPct val="30000"/>
      </a:spcBef>
      <a:spcAft>
        <a:spcPct val="0"/>
      </a:spcAft>
      <a:defRPr sz="1200" kern="1200">
        <a:solidFill>
          <a:srgbClr val="004D95"/>
        </a:solidFill>
        <a:latin typeface="Verdana" pitchFamily="96" charset="0"/>
        <a:ea typeface="ＭＳ Ｐゴシック" pitchFamily="96" charset="-128"/>
        <a:cs typeface="ＭＳ Ｐゴシック"/>
      </a:defRPr>
    </a:lvl2pPr>
    <a:lvl3pPr marL="9144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3pPr>
    <a:lvl4pPr marL="13716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4pPr>
    <a:lvl5pPr marL="18288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8A719FF-94DC-44B8-B8E5-F8786A031E75}" type="slidenum">
              <a:rPr lang="de-DE" smtClean="0"/>
              <a:pPr>
                <a:defRPr/>
              </a:pPr>
              <a:t>1</a:t>
            </a:fld>
            <a:endParaRPr lang="de-DE"/>
          </a:p>
        </p:txBody>
      </p:sp>
    </p:spTree>
    <p:extLst>
      <p:ext uri="{BB962C8B-B14F-4D97-AF65-F5344CB8AC3E}">
        <p14:creationId xmlns:p14="http://schemas.microsoft.com/office/powerpoint/2010/main" val="65852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10</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11</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12</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B881C635-AA0D-449F-9C64-C82641EF782B}" type="slidenum">
              <a:rPr lang="de-DE">
                <a:latin typeface="Arial" pitchFamily="34" charset="0"/>
              </a:rPr>
              <a:pPr>
                <a:defRPr/>
              </a:pPr>
              <a:t>13</a:t>
            </a:fld>
            <a:endParaRPr lang="de-DE">
              <a:latin typeface="Arial"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B881C635-AA0D-449F-9C64-C82641EF782B}" type="slidenum">
              <a:rPr lang="de-DE">
                <a:latin typeface="Arial" pitchFamily="34" charset="0"/>
              </a:rPr>
              <a:pPr>
                <a:defRPr/>
              </a:pPr>
              <a:t>14</a:t>
            </a:fld>
            <a:endParaRPr lang="de-DE">
              <a:latin typeface="Arial"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B881C635-AA0D-449F-9C64-C82641EF782B}" type="slidenum">
              <a:rPr lang="de-DE">
                <a:latin typeface="Arial" pitchFamily="34" charset="0"/>
              </a:rPr>
              <a:pPr>
                <a:defRPr/>
              </a:pPr>
              <a:t>15</a:t>
            </a:fld>
            <a:endParaRPr lang="de-DE">
              <a:latin typeface="Arial"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B881C635-AA0D-449F-9C64-C82641EF782B}" type="slidenum">
              <a:rPr lang="de-DE">
                <a:latin typeface="Arial" pitchFamily="34" charset="0"/>
              </a:rPr>
              <a:pPr>
                <a:defRPr/>
              </a:pPr>
              <a:t>16</a:t>
            </a:fld>
            <a:endParaRPr lang="de-DE">
              <a:latin typeface="Arial"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B8A719FF-94DC-44B8-B8E5-F8786A031E75}" type="slidenum">
              <a:rPr lang="de-DE" smtClean="0"/>
              <a:pPr>
                <a:defRPr/>
              </a:pPr>
              <a:t>2</a:t>
            </a:fld>
            <a:endParaRPr lang="de-DE"/>
          </a:p>
        </p:txBody>
      </p:sp>
    </p:spTree>
    <p:extLst>
      <p:ext uri="{BB962C8B-B14F-4D97-AF65-F5344CB8AC3E}">
        <p14:creationId xmlns:p14="http://schemas.microsoft.com/office/powerpoint/2010/main" val="1759654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3</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4</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5</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6</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7</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8</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ACDC4DD-B820-4B29-AD03-7329CDBC7025}" type="slidenum">
              <a:rPr lang="de-DE">
                <a:latin typeface="Arial" pitchFamily="34" charset="0"/>
              </a:rPr>
              <a:pPr>
                <a:defRPr/>
              </a:pPr>
              <a:t>9</a:t>
            </a:fld>
            <a:endParaRPr lang="de-DE">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175"/>
            <a:ext cx="9144000" cy="68580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6" name="Line 18"/>
          <p:cNvSpPr>
            <a:spLocks noChangeShapeType="1"/>
          </p:cNvSpPr>
          <p:nvPr/>
        </p:nvSpPr>
        <p:spPr bwMode="auto">
          <a:xfrm>
            <a:off x="-36513" y="60864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195" name="Rectangle 3"/>
          <p:cNvSpPr>
            <a:spLocks noGrp="1" noChangeArrowheads="1"/>
          </p:cNvSpPr>
          <p:nvPr>
            <p:ph type="ctrTitle"/>
          </p:nvPr>
        </p:nvSpPr>
        <p:spPr>
          <a:xfrm>
            <a:off x="152400" y="304800"/>
            <a:ext cx="8839200" cy="205740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smtClean="0"/>
              <a:t>Titelmasterformat durch Klicken bearbeiten</a:t>
            </a:r>
            <a:endParaRPr lang="de-DE" noProof="0" dirty="0" smtClean="0"/>
          </a:p>
        </p:txBody>
      </p:sp>
      <p:sp>
        <p:nvSpPr>
          <p:cNvPr id="8196" name="Rectangle 4"/>
          <p:cNvSpPr>
            <a:spLocks noGrp="1" noChangeArrowheads="1"/>
          </p:cNvSpPr>
          <p:nvPr>
            <p:ph type="subTitle" idx="1"/>
          </p:nvPr>
        </p:nvSpPr>
        <p:spPr>
          <a:xfrm>
            <a:off x="152400" y="2362200"/>
            <a:ext cx="8839200" cy="10668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smtClean="0"/>
              <a:t>Formatvorlage des Untertitelmasters durch Klicken bearbeiten</a:t>
            </a:r>
            <a:endParaRPr lang="de-DE" noProof="0" dirty="0" smtClean="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6160" y="6438694"/>
            <a:ext cx="1331640" cy="285956"/>
          </a:xfrm>
          <a:prstGeom prst="rect">
            <a:avLst/>
          </a:prstGeom>
        </p:spPr>
      </p:pic>
      <p:pic>
        <p:nvPicPr>
          <p:cNvPr id="9" name="Bild 11" descr="GFZ-LogoNeu_eng_neg_1c.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6257925"/>
            <a:ext cx="722546"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793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6"/>
          <p:cNvSpPr txBox="1">
            <a:spLocks noChangeArrowheads="1"/>
          </p:cNvSpPr>
          <p:nvPr userDrawn="1"/>
        </p:nvSpPr>
        <p:spPr bwMode="auto">
          <a:xfrm>
            <a:off x="6843840" y="6501392"/>
            <a:ext cx="838200" cy="341312"/>
          </a:xfrm>
          <a:prstGeom prst="rect">
            <a:avLst/>
          </a:prstGeom>
          <a:noFill/>
          <a:ln>
            <a:noFill/>
          </a:ln>
          <a:extLst/>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7D0580C-770B-4372-9C85-AC3F44BC7369}" type="slidenum">
              <a:rPr kumimoji="0" lang="de-DE" sz="1200" b="0" i="0" u="none" strike="noStrike" kern="1200" cap="none" spc="0" normalizeH="0" baseline="0" noProof="0" smtClean="0">
                <a:ln>
                  <a:noFill/>
                </a:ln>
                <a:solidFill>
                  <a:schemeClr val="bg2"/>
                </a:solidFill>
                <a:effectLst/>
                <a:uLnTx/>
                <a:uFillTx/>
                <a:latin typeface="+mn-lt"/>
                <a:ea typeface="ＭＳ Ｐゴシック" pitchFamily="9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‹Nr.›</a:t>
            </a:fld>
            <a:endParaRPr kumimoji="0" lang="de-DE" sz="1200" b="0" i="0" u="none" strike="noStrike" kern="1200" cap="none" spc="0" normalizeH="0" baseline="0" noProof="0" dirty="0">
              <a:ln>
                <a:noFill/>
              </a:ln>
              <a:solidFill>
                <a:schemeClr val="tx1"/>
              </a:solidFill>
              <a:effectLst/>
              <a:uLnTx/>
              <a:uFillTx/>
              <a:latin typeface="+mn-lt"/>
              <a:ea typeface="ＭＳ Ｐゴシック" pitchFamily="96" charset="-128"/>
              <a:cs typeface="+mn-cs"/>
            </a:endParaRPr>
          </a:p>
        </p:txBody>
      </p:sp>
      <p:sp>
        <p:nvSpPr>
          <p:cNvPr id="4" name="Textfeld 3"/>
          <p:cNvSpPr txBox="1"/>
          <p:nvPr userDrawn="1"/>
        </p:nvSpPr>
        <p:spPr>
          <a:xfrm>
            <a:off x="1096742" y="6495049"/>
            <a:ext cx="1939505" cy="276999"/>
          </a:xfrm>
          <a:prstGeom prst="rect">
            <a:avLst/>
          </a:prstGeom>
          <a:noFill/>
        </p:spPr>
        <p:txBody>
          <a:bodyPr wrap="none" rtlCol="0">
            <a:spAutoFit/>
          </a:bodyPr>
          <a:lstStyle/>
          <a:p>
            <a:pPr marL="0" indent="0">
              <a:buFont typeface="Arial"/>
              <a:buNone/>
            </a:pPr>
            <a:r>
              <a:rPr lang="en-US" sz="1200" dirty="0" smtClean="0"/>
              <a:t>Webinar, 13. August</a:t>
            </a:r>
            <a:r>
              <a:rPr lang="en-US" sz="1200" baseline="0" dirty="0" smtClean="0"/>
              <a:t> 2019</a:t>
            </a:r>
            <a:endParaRPr lang="en-US" sz="1200" dirty="0" smtClean="0">
              <a:latin typeface="+mn-lt"/>
            </a:endParaRPr>
          </a:p>
        </p:txBody>
      </p:sp>
    </p:spTree>
    <p:extLst>
      <p:ext uri="{BB962C8B-B14F-4D97-AF65-F5344CB8AC3E}">
        <p14:creationId xmlns:p14="http://schemas.microsoft.com/office/powerpoint/2010/main" val="13680693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Rectangle 3"/>
          <p:cNvSpPr>
            <a:spLocks noGrp="1" noChangeArrowheads="1"/>
          </p:cNvSpPr>
          <p:nvPr>
            <p:ph type="body" idx="1"/>
          </p:nvPr>
        </p:nvSpPr>
        <p:spPr bwMode="auto">
          <a:xfrm>
            <a:off x="152400" y="1676400"/>
            <a:ext cx="8839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 name="Line 12"/>
          <p:cNvSpPr>
            <a:spLocks noChangeShapeType="1"/>
          </p:cNvSpPr>
          <p:nvPr/>
        </p:nvSpPr>
        <p:spPr bwMode="auto">
          <a:xfrm>
            <a:off x="0" y="6086475"/>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7" name="Bild 5" descr="Helmholtz_Logo_CMYK_DE.eps"/>
          <p:cNvPicPr>
            <a:picLocks noChangeAspect="1"/>
          </p:cNvPicPr>
          <p:nvPr userDrawn="1"/>
        </p:nvPicPr>
        <p:blipFill>
          <a:blip r:embed="rId4" cstate="print">
            <a:extLst>
              <a:ext uri="{28A0092B-C50C-407E-A947-70E740481C1C}">
                <a14:useLocalDpi xmlns:a14="http://schemas.microsoft.com/office/drawing/2010/main" val="0"/>
              </a:ext>
            </a:extLst>
          </a:blip>
          <a:srcRect l="8" r="52588"/>
          <a:stretch>
            <a:fillRect/>
          </a:stretch>
        </p:blipFill>
        <p:spPr bwMode="auto">
          <a:xfrm>
            <a:off x="7759700" y="6451600"/>
            <a:ext cx="12842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10" descr="GFZ-LogoNeu_eng_4c.eps"/>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5700"/>
            <a:ext cx="765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66" r:id="rId2"/>
  </p:sldLayoutIdLst>
  <p:timing>
    <p:tnLst>
      <p:par>
        <p:cTn id="1" dur="indefinite" restart="never" nodeType="tmRoot"/>
      </p:par>
    </p:tnLst>
  </p:timing>
  <p:txStyles>
    <p:titleStyle>
      <a:lvl1pPr algn="ctr" rtl="0" eaLnBrk="1" fontAlgn="base" hangingPunct="1">
        <a:spcBef>
          <a:spcPct val="0"/>
        </a:spcBef>
        <a:spcAft>
          <a:spcPct val="0"/>
        </a:spcAft>
        <a:defRPr sz="3200">
          <a:solidFill>
            <a:srgbClr val="00589C"/>
          </a:solidFill>
          <a:latin typeface="+mj-lt"/>
          <a:ea typeface="+mj-ea"/>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ＭＳ Ｐゴシック" pitchFamily="96"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ＭＳ Ｐゴシック" pitchFamily="96"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ＭＳ Ｐゴシック" pitchFamily="96"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ＭＳ Ｐゴシック" pitchFamily="96"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n-ea"/>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n-ea"/>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n-ea"/>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n-ea"/>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644" y="611761"/>
            <a:ext cx="8991600" cy="2057400"/>
          </a:xfrm>
        </p:spPr>
        <p:txBody>
          <a:bodyPr/>
          <a:lstStyle/>
          <a:p>
            <a:r>
              <a:rPr lang="de-DE" dirty="0" err="1" smtClean="0"/>
              <a:t>Mass</a:t>
            </a:r>
            <a:r>
              <a:rPr lang="de-DE" dirty="0" smtClean="0"/>
              <a:t> </a:t>
            </a:r>
            <a:r>
              <a:rPr lang="de-DE" dirty="0" err="1" smtClean="0"/>
              <a:t>transport</a:t>
            </a:r>
            <a:r>
              <a:rPr lang="de-DE" dirty="0" smtClean="0"/>
              <a:t> </a:t>
            </a:r>
            <a:r>
              <a:rPr lang="de-DE" dirty="0" err="1" smtClean="0"/>
              <a:t>modelling</a:t>
            </a:r>
            <a:r>
              <a:rPr lang="de-DE" dirty="0" smtClean="0"/>
              <a:t> </a:t>
            </a:r>
            <a:r>
              <a:rPr lang="de-DE" dirty="0" err="1" smtClean="0"/>
              <a:t>with</a:t>
            </a:r>
            <a:r>
              <a:rPr lang="de-DE" dirty="0" smtClean="0"/>
              <a:t> </a:t>
            </a:r>
            <a:br>
              <a:rPr lang="de-DE" dirty="0" smtClean="0"/>
            </a:br>
            <a:r>
              <a:rPr lang="de-DE" dirty="0" smtClean="0"/>
              <a:t>GRACE </a:t>
            </a:r>
            <a:r>
              <a:rPr lang="de-DE" dirty="0" err="1" smtClean="0"/>
              <a:t>and</a:t>
            </a:r>
            <a:r>
              <a:rPr lang="de-DE" dirty="0" smtClean="0"/>
              <a:t> GRACE-FO</a:t>
            </a:r>
            <a:r>
              <a:rPr lang="en-US" dirty="0"/>
              <a:t/>
            </a:r>
            <a:br>
              <a:rPr lang="en-US" dirty="0"/>
            </a:br>
            <a:r>
              <a:rPr lang="de-DE" dirty="0" smtClean="0"/>
              <a:t> </a:t>
            </a:r>
            <a:r>
              <a:rPr lang="en-US" dirty="0" smtClean="0"/>
              <a:t/>
            </a:r>
            <a:br>
              <a:rPr lang="en-US" dirty="0" smtClean="0"/>
            </a:br>
            <a:endParaRPr lang="de-DE" dirty="0" smtClean="0"/>
          </a:p>
        </p:txBody>
      </p:sp>
      <p:sp>
        <p:nvSpPr>
          <p:cNvPr id="6" name="Textfeld 5"/>
          <p:cNvSpPr txBox="1"/>
          <p:nvPr/>
        </p:nvSpPr>
        <p:spPr>
          <a:xfrm>
            <a:off x="914400" y="4662535"/>
            <a:ext cx="184731" cy="461665"/>
          </a:xfrm>
          <a:prstGeom prst="rect">
            <a:avLst/>
          </a:prstGeom>
          <a:noFill/>
        </p:spPr>
        <p:txBody>
          <a:bodyPr wrap="none" rtlCol="0">
            <a:spAutoFit/>
          </a:bodyPr>
          <a:lstStyle/>
          <a:p>
            <a:endParaRPr lang="de-DE" dirty="0"/>
          </a:p>
        </p:txBody>
      </p:sp>
      <p:sp>
        <p:nvSpPr>
          <p:cNvPr id="2" name="Subtitle 1"/>
          <p:cNvSpPr>
            <a:spLocks noGrp="1"/>
          </p:cNvSpPr>
          <p:nvPr>
            <p:ph type="subTitle" idx="1"/>
          </p:nvPr>
        </p:nvSpPr>
        <p:spPr>
          <a:xfrm>
            <a:off x="127007" y="2811409"/>
            <a:ext cx="8839200" cy="1066800"/>
          </a:xfrm>
        </p:spPr>
        <p:txBody>
          <a:bodyPr/>
          <a:lstStyle/>
          <a:p>
            <a:endParaRPr lang="de-DE" sz="1600" dirty="0" smtClean="0"/>
          </a:p>
          <a:p>
            <a:r>
              <a:rPr lang="de-DE" dirty="0" smtClean="0"/>
              <a:t>Frank Flechtner</a:t>
            </a:r>
          </a:p>
          <a:p>
            <a:endParaRPr lang="de-DE" sz="1600" dirty="0" smtClean="0"/>
          </a:p>
          <a:p>
            <a:r>
              <a:rPr lang="de-DE" sz="1600" dirty="0" smtClean="0"/>
              <a:t>Helmholtz </a:t>
            </a:r>
            <a:r>
              <a:rPr lang="de-DE" sz="1600" dirty="0" err="1"/>
              <a:t>Centre</a:t>
            </a:r>
            <a:r>
              <a:rPr lang="de-DE" sz="1600" dirty="0"/>
              <a:t> Potsdam, GFZ German Research </a:t>
            </a:r>
            <a:r>
              <a:rPr lang="de-DE" sz="1600" dirty="0" err="1"/>
              <a:t>Centre</a:t>
            </a:r>
            <a:r>
              <a:rPr lang="de-DE" sz="1600" dirty="0"/>
              <a:t> </a:t>
            </a:r>
            <a:r>
              <a:rPr lang="de-DE" sz="1600" dirty="0" err="1"/>
              <a:t>for</a:t>
            </a:r>
            <a:r>
              <a:rPr lang="de-DE" sz="1600" dirty="0"/>
              <a:t> </a:t>
            </a:r>
            <a:r>
              <a:rPr lang="de-DE" sz="1600" dirty="0" err="1"/>
              <a:t>Geosciences</a:t>
            </a:r>
            <a:r>
              <a:rPr lang="de-DE" sz="1600" dirty="0"/>
              <a:t>, </a:t>
            </a:r>
            <a:r>
              <a:rPr lang="de-DE" sz="1600" dirty="0" smtClean="0"/>
              <a:t>Potsdam</a:t>
            </a:r>
          </a:p>
          <a:p>
            <a:r>
              <a:rPr lang="de-DE" sz="1600" dirty="0" err="1" smtClean="0"/>
              <a:t>Section</a:t>
            </a:r>
            <a:r>
              <a:rPr lang="de-DE" sz="1600" dirty="0" smtClean="0"/>
              <a:t> 1.2 „Global </a:t>
            </a:r>
            <a:r>
              <a:rPr lang="de-DE" sz="1600" dirty="0" err="1" smtClean="0"/>
              <a:t>Geomonitoring</a:t>
            </a:r>
            <a:r>
              <a:rPr lang="de-DE" sz="1600" dirty="0" smtClean="0"/>
              <a:t> </a:t>
            </a:r>
            <a:r>
              <a:rPr lang="de-DE" sz="1600" dirty="0" err="1" smtClean="0"/>
              <a:t>and</a:t>
            </a:r>
            <a:r>
              <a:rPr lang="de-DE" sz="1600" dirty="0" smtClean="0"/>
              <a:t> Gravity Field“</a:t>
            </a:r>
          </a:p>
          <a:p>
            <a:endParaRPr lang="en-US" sz="1600" dirty="0"/>
          </a:p>
          <a:p>
            <a:pPr algn="l"/>
            <a:endParaRPr lang="de-DE" sz="1600" dirty="0"/>
          </a:p>
          <a:p>
            <a:r>
              <a:rPr lang="de-DE" dirty="0" err="1" smtClean="0"/>
              <a:t>Webinar</a:t>
            </a:r>
            <a:r>
              <a:rPr lang="de-DE" dirty="0" smtClean="0"/>
              <a:t>,</a:t>
            </a:r>
            <a:r>
              <a:rPr lang="en-US" dirty="0" smtClean="0"/>
              <a:t> 13.08.2019</a:t>
            </a:r>
            <a:endParaRPr lang="en-US" dirty="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a:defRPr/>
            </a:pPr>
            <a:r>
              <a:rPr lang="de-DE" altLang="de-DE" sz="2600" dirty="0" smtClean="0">
                <a:solidFill>
                  <a:srgbClr val="0F6FC6"/>
                </a:solidFill>
                <a:ea typeface="+mn-ea"/>
                <a:cs typeface="Arial" pitchFamily="34" charset="0"/>
              </a:rPr>
              <a:t>Time </a:t>
            </a:r>
            <a:r>
              <a:rPr lang="de-DE" altLang="de-DE" sz="2600" dirty="0" err="1" smtClean="0">
                <a:solidFill>
                  <a:srgbClr val="0F6FC6"/>
                </a:solidFill>
                <a:ea typeface="+mn-ea"/>
                <a:cs typeface="Arial" pitchFamily="34" charset="0"/>
              </a:rPr>
              <a:t>Variations</a:t>
            </a:r>
            <a:r>
              <a:rPr lang="de-DE" altLang="de-DE" sz="2600" dirty="0" smtClean="0">
                <a:solidFill>
                  <a:srgbClr val="0F6FC6"/>
                </a:solidFill>
                <a:ea typeface="+mn-ea"/>
                <a:cs typeface="Arial" pitchFamily="34" charset="0"/>
              </a:rPr>
              <a:t> </a:t>
            </a:r>
            <a:r>
              <a:rPr lang="de-DE" altLang="de-DE" sz="2600" dirty="0" err="1" smtClean="0">
                <a:solidFill>
                  <a:srgbClr val="0F6FC6"/>
                </a:solidFill>
                <a:ea typeface="+mn-ea"/>
                <a:cs typeface="Arial" pitchFamily="34" charset="0"/>
              </a:rPr>
              <a:t>of</a:t>
            </a:r>
            <a:r>
              <a:rPr lang="de-DE" altLang="de-DE" sz="2600" dirty="0" smtClean="0">
                <a:solidFill>
                  <a:srgbClr val="0F6FC6"/>
                </a:solidFill>
                <a:ea typeface="+mn-ea"/>
                <a:cs typeface="Arial" pitchFamily="34" charset="0"/>
              </a:rPr>
              <a:t> </a:t>
            </a:r>
            <a:r>
              <a:rPr lang="de-DE" altLang="de-DE" sz="2600" dirty="0" err="1" smtClean="0">
                <a:solidFill>
                  <a:srgbClr val="0F6FC6"/>
                </a:solidFill>
                <a:ea typeface="+mn-ea"/>
                <a:cs typeface="Arial" pitchFamily="34" charset="0"/>
              </a:rPr>
              <a:t>the</a:t>
            </a:r>
            <a:r>
              <a:rPr lang="de-DE" altLang="de-DE" sz="2600" dirty="0" smtClean="0">
                <a:solidFill>
                  <a:srgbClr val="0F6FC6"/>
                </a:solidFill>
                <a:ea typeface="+mn-ea"/>
                <a:cs typeface="Arial" pitchFamily="34" charset="0"/>
              </a:rPr>
              <a:t> Gravity Field</a:t>
            </a:r>
            <a:endParaRPr lang="de-DE" sz="2600" dirty="0">
              <a:solidFill>
                <a:srgbClr val="0F6FC6"/>
              </a:solidFill>
              <a:ea typeface="+mn-ea"/>
              <a:cs typeface="Arial" pitchFamily="34" charset="0"/>
            </a:endParaRPr>
          </a:p>
        </p:txBody>
      </p:sp>
      <p:sp>
        <p:nvSpPr>
          <p:cNvPr id="19" name="Rechteck 1"/>
          <p:cNvSpPr>
            <a:spLocks noChangeArrowheads="1"/>
          </p:cNvSpPr>
          <p:nvPr/>
        </p:nvSpPr>
        <p:spPr bwMode="auto">
          <a:xfrm>
            <a:off x="0" y="406400"/>
            <a:ext cx="9144000" cy="5662613"/>
          </a:xfrm>
          <a:prstGeom prst="rect">
            <a:avLst/>
          </a:prstGeom>
          <a:solidFill>
            <a:schemeClr val="tx1"/>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marL="457200" indent="-457200">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spcBef>
                <a:spcPct val="20000"/>
              </a:spcBef>
            </a:pPr>
            <a:endParaRPr lang="en-US" altLang="en-US"/>
          </a:p>
        </p:txBody>
      </p:sp>
      <p:grpSp>
        <p:nvGrpSpPr>
          <p:cNvPr id="20" name="Group 3"/>
          <p:cNvGrpSpPr>
            <a:grpSpLocks/>
          </p:cNvGrpSpPr>
          <p:nvPr/>
        </p:nvGrpSpPr>
        <p:grpSpPr bwMode="auto">
          <a:xfrm>
            <a:off x="5143500" y="3228975"/>
            <a:ext cx="3794125" cy="2840038"/>
            <a:chOff x="4953000" y="2072953"/>
            <a:chExt cx="3793713" cy="2841507"/>
          </a:xfrm>
        </p:grpSpPr>
        <p:grpSp>
          <p:nvGrpSpPr>
            <p:cNvPr id="21" name="Group 10"/>
            <p:cNvGrpSpPr>
              <a:grpSpLocks/>
            </p:cNvGrpSpPr>
            <p:nvPr/>
          </p:nvGrpSpPr>
          <p:grpSpPr bwMode="auto">
            <a:xfrm>
              <a:off x="4953000" y="2072953"/>
              <a:ext cx="3733800" cy="2841507"/>
              <a:chOff x="4953000" y="2072953"/>
              <a:chExt cx="3733800" cy="2841507"/>
            </a:xfrm>
          </p:grpSpPr>
          <p:pic>
            <p:nvPicPr>
              <p:cNvPr id="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72953"/>
                <a:ext cx="3733800" cy="284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9"/>
              <p:cNvSpPr txBox="1">
                <a:spLocks noChangeArrowheads="1"/>
              </p:cNvSpPr>
              <p:nvPr/>
            </p:nvSpPr>
            <p:spPr bwMode="auto">
              <a:xfrm>
                <a:off x="6836833" y="4559945"/>
                <a:ext cx="17011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a:solidFill>
                      <a:schemeClr val="bg1"/>
                    </a:solidFill>
                  </a:rPr>
                  <a:t>September 2006</a:t>
                </a:r>
              </a:p>
            </p:txBody>
          </p:sp>
        </p:grpSp>
        <p:sp>
          <p:nvSpPr>
            <p:cNvPr id="22" name="TextBox 12"/>
            <p:cNvSpPr txBox="1">
              <a:spLocks noChangeArrowheads="1"/>
            </p:cNvSpPr>
            <p:nvPr/>
          </p:nvSpPr>
          <p:spPr bwMode="auto">
            <a:xfrm>
              <a:off x="8336344" y="2531887"/>
              <a:ext cx="410369" cy="2062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a:solidFill>
                    <a:schemeClr val="bg1"/>
                  </a:solidFill>
                </a:rPr>
                <a:t>100</a:t>
              </a:r>
            </a:p>
            <a:p>
              <a:endParaRPr lang="en-US" altLang="en-US" sz="1100"/>
            </a:p>
            <a:p>
              <a:endParaRPr lang="en-US" altLang="en-US"/>
            </a:p>
            <a:p>
              <a:endParaRPr lang="en-US" altLang="en-US"/>
            </a:p>
            <a:p>
              <a:r>
                <a:rPr lang="en-US" altLang="en-US"/>
                <a:t>0</a:t>
              </a:r>
            </a:p>
            <a:p>
              <a:endParaRPr lang="en-US" altLang="en-US"/>
            </a:p>
            <a:p>
              <a:endParaRPr lang="en-US" altLang="en-US"/>
            </a:p>
            <a:p>
              <a:endParaRPr lang="en-US" altLang="en-US" sz="1100"/>
            </a:p>
            <a:p>
              <a:r>
                <a:rPr lang="en-US" altLang="en-US">
                  <a:solidFill>
                    <a:schemeClr val="bg1"/>
                  </a:solidFill>
                </a:rPr>
                <a:t>-100</a:t>
              </a:r>
            </a:p>
          </p:txBody>
        </p:sp>
      </p:grpSp>
      <p:grpSp>
        <p:nvGrpSpPr>
          <p:cNvPr id="25" name="Group 2"/>
          <p:cNvGrpSpPr>
            <a:grpSpLocks/>
          </p:cNvGrpSpPr>
          <p:nvPr/>
        </p:nvGrpSpPr>
        <p:grpSpPr bwMode="auto">
          <a:xfrm>
            <a:off x="419100" y="3228975"/>
            <a:ext cx="3767138" cy="2830513"/>
            <a:chOff x="228600" y="2130943"/>
            <a:chExt cx="3709088" cy="2783517"/>
          </a:xfrm>
        </p:grpSpPr>
        <p:pic>
          <p:nvPicPr>
            <p:cNvPr id="2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0943"/>
              <a:ext cx="3657600" cy="278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5"/>
            <p:cNvSpPr txBox="1">
              <a:spLocks noChangeArrowheads="1"/>
            </p:cNvSpPr>
            <p:nvPr/>
          </p:nvSpPr>
          <p:spPr bwMode="auto">
            <a:xfrm>
              <a:off x="3527319" y="2541415"/>
              <a:ext cx="410369" cy="2062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a:solidFill>
                    <a:schemeClr val="bg1"/>
                  </a:solidFill>
                </a:rPr>
                <a:t>100</a:t>
              </a:r>
            </a:p>
            <a:p>
              <a:endParaRPr lang="en-US" altLang="en-US" sz="1100"/>
            </a:p>
            <a:p>
              <a:endParaRPr lang="en-US" altLang="en-US"/>
            </a:p>
            <a:p>
              <a:endParaRPr lang="en-US" altLang="en-US"/>
            </a:p>
            <a:p>
              <a:r>
                <a:rPr lang="en-US" altLang="en-US"/>
                <a:t>0</a:t>
              </a:r>
            </a:p>
            <a:p>
              <a:endParaRPr lang="en-US" altLang="en-US"/>
            </a:p>
            <a:p>
              <a:endParaRPr lang="en-US" altLang="en-US"/>
            </a:p>
            <a:p>
              <a:endParaRPr lang="en-US" altLang="en-US" sz="1100"/>
            </a:p>
            <a:p>
              <a:r>
                <a:rPr lang="en-US" altLang="en-US">
                  <a:solidFill>
                    <a:schemeClr val="bg1"/>
                  </a:solidFill>
                </a:rPr>
                <a:t>-100</a:t>
              </a:r>
            </a:p>
          </p:txBody>
        </p:sp>
      </p:grpSp>
      <p:sp>
        <p:nvSpPr>
          <p:cNvPr id="28" name="TextBox 8"/>
          <p:cNvSpPr txBox="1">
            <a:spLocks noChangeArrowheads="1"/>
          </p:cNvSpPr>
          <p:nvPr/>
        </p:nvSpPr>
        <p:spPr bwMode="auto">
          <a:xfrm>
            <a:off x="800100" y="5697538"/>
            <a:ext cx="1335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a:solidFill>
                  <a:schemeClr val="bg1"/>
                </a:solidFill>
              </a:rPr>
              <a:t>August 2006</a:t>
            </a:r>
          </a:p>
        </p:txBody>
      </p:sp>
      <p:grpSp>
        <p:nvGrpSpPr>
          <p:cNvPr id="29" name="Gruppieren 28"/>
          <p:cNvGrpSpPr>
            <a:grpSpLocks/>
          </p:cNvGrpSpPr>
          <p:nvPr/>
        </p:nvGrpSpPr>
        <p:grpSpPr bwMode="auto">
          <a:xfrm>
            <a:off x="2486025" y="406400"/>
            <a:ext cx="6010275" cy="4445000"/>
            <a:chOff x="2295526" y="606705"/>
            <a:chExt cx="6010274" cy="4444286"/>
          </a:xfrm>
        </p:grpSpPr>
        <p:grpSp>
          <p:nvGrpSpPr>
            <p:cNvPr id="30" name="Group 14"/>
            <p:cNvGrpSpPr>
              <a:grpSpLocks/>
            </p:cNvGrpSpPr>
            <p:nvPr/>
          </p:nvGrpSpPr>
          <p:grpSpPr bwMode="auto">
            <a:xfrm>
              <a:off x="2295526" y="606705"/>
              <a:ext cx="4286622" cy="3026173"/>
              <a:chOff x="2295525" y="282868"/>
              <a:chExt cx="4286622" cy="3026173"/>
            </a:xfrm>
          </p:grpSpPr>
          <p:pic>
            <p:nvPicPr>
              <p:cNvPr id="3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8691"/>
                <a:ext cx="3679719"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1"/>
              <p:cNvSpPr txBox="1">
                <a:spLocks noChangeArrowheads="1"/>
              </p:cNvSpPr>
              <p:nvPr/>
            </p:nvSpPr>
            <p:spPr bwMode="auto">
              <a:xfrm>
                <a:off x="2295525" y="282868"/>
                <a:ext cx="4286622"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dirty="0">
                    <a:solidFill>
                      <a:schemeClr val="bg1"/>
                    </a:solidFill>
                  </a:rPr>
                  <a:t>Change: Aug to Sep </a:t>
                </a:r>
                <a:r>
                  <a:rPr lang="en-US" altLang="en-US" dirty="0" smtClean="0">
                    <a:solidFill>
                      <a:schemeClr val="bg1"/>
                    </a:solidFill>
                  </a:rPr>
                  <a:t>2006 (Factor ~1:10.000)</a:t>
                </a:r>
                <a:endParaRPr lang="en-US" altLang="en-US" dirty="0">
                  <a:solidFill>
                    <a:schemeClr val="bg1"/>
                  </a:solidFill>
                </a:endParaRPr>
              </a:p>
            </p:txBody>
          </p:sp>
        </p:grpSp>
        <p:cxnSp>
          <p:nvCxnSpPr>
            <p:cNvPr id="31" name="Straight Connector 16"/>
            <p:cNvCxnSpPr/>
            <p:nvPr/>
          </p:nvCxnSpPr>
          <p:spPr>
            <a:xfrm>
              <a:off x="5715000" y="1197429"/>
              <a:ext cx="2590800" cy="3853562"/>
            </a:xfrm>
            <a:prstGeom prst="line">
              <a:avLst/>
            </a:prstGeom>
            <a:ln w="28575">
              <a:gradFill>
                <a:gsLst>
                  <a:gs pos="0">
                    <a:srgbClr val="0070C0"/>
                  </a:gs>
                  <a:gs pos="41000">
                    <a:schemeClr val="accent1">
                      <a:lumMod val="45000"/>
                      <a:lumOff val="55000"/>
                    </a:schemeClr>
                  </a:gs>
                  <a:gs pos="62000">
                    <a:schemeClr val="accent1">
                      <a:lumMod val="45000"/>
                      <a:lumOff val="55000"/>
                    </a:schemeClr>
                  </a:gs>
                  <a:gs pos="100000">
                    <a:srgbClr val="9CFF6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17"/>
            <p:cNvCxnSpPr/>
            <p:nvPr/>
          </p:nvCxnSpPr>
          <p:spPr>
            <a:xfrm>
              <a:off x="5715000" y="3222171"/>
              <a:ext cx="2590800" cy="1828820"/>
            </a:xfrm>
            <a:prstGeom prst="line">
              <a:avLst/>
            </a:prstGeom>
            <a:ln w="31750">
              <a:gradFill>
                <a:gsLst>
                  <a:gs pos="0">
                    <a:srgbClr val="C00000"/>
                  </a:gs>
                  <a:gs pos="71000">
                    <a:srgbClr val="B2FF65"/>
                  </a:gs>
                  <a:gs pos="39000">
                    <a:schemeClr val="accent1">
                      <a:lumMod val="45000"/>
                      <a:lumOff val="55000"/>
                    </a:schemeClr>
                  </a:gs>
                  <a:gs pos="100000">
                    <a:srgbClr val="9CFF63"/>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5" name="Textfeld 23"/>
          <p:cNvSpPr txBox="1">
            <a:spLocks noChangeArrowheads="1"/>
          </p:cNvSpPr>
          <p:nvPr/>
        </p:nvSpPr>
        <p:spPr bwMode="auto">
          <a:xfrm>
            <a:off x="614363" y="1171575"/>
            <a:ext cx="17796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dirty="0" smtClean="0">
                <a:solidFill>
                  <a:schemeClr val="bg1"/>
                </a:solidFill>
              </a:rPr>
              <a:t>1</a:t>
            </a:r>
            <a:r>
              <a:rPr lang="en-US" altLang="en-US" dirty="0">
                <a:solidFill>
                  <a:schemeClr val="bg1"/>
                </a:solidFill>
                <a:sym typeface="Symbol" pitchFamily="18" charset="2"/>
              </a:rPr>
              <a:t>m</a:t>
            </a:r>
            <a:r>
              <a:rPr lang="en-US" altLang="en-US" dirty="0" smtClean="0">
                <a:solidFill>
                  <a:schemeClr val="bg1"/>
                </a:solidFill>
                <a:sym typeface="Symbol" pitchFamily="18" charset="2"/>
              </a:rPr>
              <a:t>Gal </a:t>
            </a:r>
            <a:r>
              <a:rPr lang="en-US" altLang="en-US" dirty="0">
                <a:solidFill>
                  <a:schemeClr val="bg1"/>
                </a:solidFill>
                <a:sym typeface="Symbol" pitchFamily="18" charset="2"/>
              </a:rPr>
              <a:t>=</a:t>
            </a:r>
            <a:r>
              <a:rPr lang="en-US" altLang="en-US" dirty="0" smtClean="0">
                <a:solidFill>
                  <a:schemeClr val="bg1"/>
                </a:solidFill>
                <a:sym typeface="Symbol" pitchFamily="18" charset="2"/>
              </a:rPr>
              <a:t>10</a:t>
            </a:r>
            <a:r>
              <a:rPr lang="en-US" altLang="en-US" baseline="30000" dirty="0" smtClean="0">
                <a:solidFill>
                  <a:schemeClr val="bg1"/>
                </a:solidFill>
                <a:sym typeface="Symbol" pitchFamily="18" charset="2"/>
              </a:rPr>
              <a:t>-5</a:t>
            </a:r>
            <a:r>
              <a:rPr lang="en-US" altLang="en-US" dirty="0" smtClean="0">
                <a:solidFill>
                  <a:schemeClr val="bg1"/>
                </a:solidFill>
                <a:sym typeface="Symbol" pitchFamily="18" charset="2"/>
              </a:rPr>
              <a:t> </a:t>
            </a:r>
            <a:r>
              <a:rPr lang="en-US" altLang="en-US" dirty="0">
                <a:solidFill>
                  <a:schemeClr val="bg1"/>
                </a:solidFill>
                <a:sym typeface="Symbol" pitchFamily="18" charset="2"/>
              </a:rPr>
              <a:t>m/s</a:t>
            </a:r>
            <a:r>
              <a:rPr lang="en-US" altLang="en-US" baseline="30000" dirty="0">
                <a:solidFill>
                  <a:schemeClr val="bg1"/>
                </a:solidFill>
                <a:sym typeface="Symbol" pitchFamily="18" charset="2"/>
              </a:rPr>
              <a:t>2</a:t>
            </a:r>
            <a:endParaRPr lang="en-US" altLang="en-US" baseline="30000" dirty="0">
              <a:solidFill>
                <a:schemeClr val="bg1"/>
              </a:solidFill>
            </a:endParaRPr>
          </a:p>
        </p:txBody>
      </p:sp>
    </p:spTree>
    <p:extLst>
      <p:ext uri="{BB962C8B-B14F-4D97-AF65-F5344CB8AC3E}">
        <p14:creationId xmlns:p14="http://schemas.microsoft.com/office/powerpoint/2010/main" val="17677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a:defRPr/>
            </a:pPr>
            <a:r>
              <a:rPr lang="de-DE" altLang="de-DE" sz="2600" dirty="0">
                <a:solidFill>
                  <a:srgbClr val="0F6FC6"/>
                </a:solidFill>
                <a:ea typeface="+mn-ea"/>
                <a:cs typeface="Arial" pitchFamily="34" charset="0"/>
              </a:rPr>
              <a:t>GRACE: 15 </a:t>
            </a:r>
            <a:r>
              <a:rPr lang="de-DE" altLang="de-DE" sz="2600" dirty="0" err="1">
                <a:solidFill>
                  <a:srgbClr val="0F6FC6"/>
                </a:solidFill>
                <a:ea typeface="+mn-ea"/>
                <a:cs typeface="Arial" pitchFamily="34" charset="0"/>
              </a:rPr>
              <a:t>Years</a:t>
            </a:r>
            <a:r>
              <a:rPr lang="de-DE" altLang="de-DE" sz="2600" dirty="0">
                <a:solidFill>
                  <a:srgbClr val="0F6FC6"/>
                </a:solidFill>
                <a:ea typeface="+mn-ea"/>
                <a:cs typeface="Arial" pitchFamily="34" charset="0"/>
              </a:rPr>
              <a:t> </a:t>
            </a:r>
            <a:r>
              <a:rPr lang="de-DE" altLang="de-DE" sz="2600" dirty="0" err="1">
                <a:solidFill>
                  <a:srgbClr val="0F6FC6"/>
                </a:solidFill>
                <a:ea typeface="+mn-ea"/>
                <a:cs typeface="Arial" pitchFamily="34" charset="0"/>
              </a:rPr>
              <a:t>of</a:t>
            </a:r>
            <a:r>
              <a:rPr lang="de-DE" altLang="de-DE" sz="2600" dirty="0">
                <a:solidFill>
                  <a:srgbClr val="0F6FC6"/>
                </a:solidFill>
                <a:ea typeface="+mn-ea"/>
                <a:cs typeface="Arial" pitchFamily="34" charset="0"/>
              </a:rPr>
              <a:t> </a:t>
            </a:r>
            <a:r>
              <a:rPr lang="de-DE" altLang="de-DE" sz="2600" dirty="0" err="1">
                <a:solidFill>
                  <a:srgbClr val="0F6FC6"/>
                </a:solidFill>
                <a:ea typeface="+mn-ea"/>
                <a:cs typeface="Arial" pitchFamily="34" charset="0"/>
              </a:rPr>
              <a:t>Amazing</a:t>
            </a:r>
            <a:r>
              <a:rPr lang="de-DE" altLang="de-DE" sz="2600" dirty="0">
                <a:solidFill>
                  <a:srgbClr val="0F6FC6"/>
                </a:solidFill>
                <a:ea typeface="+mn-ea"/>
                <a:cs typeface="Arial" pitchFamily="34" charset="0"/>
              </a:rPr>
              <a:t> </a:t>
            </a:r>
            <a:r>
              <a:rPr lang="de-DE" altLang="de-DE" sz="2600" dirty="0" err="1" smtClean="0">
                <a:solidFill>
                  <a:srgbClr val="0F6FC6"/>
                </a:solidFill>
                <a:ea typeface="+mn-ea"/>
                <a:cs typeface="Arial" pitchFamily="34" charset="0"/>
              </a:rPr>
              <a:t>Discoveries</a:t>
            </a:r>
            <a:endParaRPr lang="de-DE" sz="2600" dirty="0">
              <a:solidFill>
                <a:srgbClr val="0F6FC6"/>
              </a:solidFill>
              <a:ea typeface="+mn-ea"/>
              <a:cs typeface="Arial" pitchFamily="34" charset="0"/>
            </a:endParaRPr>
          </a:p>
        </p:txBody>
      </p:sp>
      <p:sp>
        <p:nvSpPr>
          <p:cNvPr id="3" name="Rechteck 1"/>
          <p:cNvSpPr>
            <a:spLocks noChangeArrowheads="1"/>
          </p:cNvSpPr>
          <p:nvPr/>
        </p:nvSpPr>
        <p:spPr bwMode="auto">
          <a:xfrm>
            <a:off x="0" y="444500"/>
            <a:ext cx="9144000" cy="5641975"/>
          </a:xfrm>
          <a:prstGeom prst="rect">
            <a:avLst/>
          </a:prstGeom>
          <a:solidFill>
            <a:schemeClr val="tx1"/>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marL="457200" indent="-457200">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spcBef>
                <a:spcPct val="20000"/>
              </a:spcBef>
            </a:pPr>
            <a:endParaRPr lang="en-US" altLang="en-US"/>
          </a:p>
        </p:txBody>
      </p:sp>
      <p:sp>
        <p:nvSpPr>
          <p:cNvPr id="4" name="TextBox 5"/>
          <p:cNvSpPr txBox="1">
            <a:spLocks noChangeArrowheads="1"/>
          </p:cNvSpPr>
          <p:nvPr/>
        </p:nvSpPr>
        <p:spPr bwMode="auto">
          <a:xfrm rot="16200000">
            <a:off x="5837237" y="6094413"/>
            <a:ext cx="339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sz="600">
                <a:solidFill>
                  <a:srgbClr val="000000"/>
                </a:solidFill>
              </a:rPr>
              <a:t>2018</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58788"/>
            <a:ext cx="8640763" cy="5324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223" y="2337754"/>
            <a:ext cx="3916638" cy="357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987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a:defRPr/>
            </a:pPr>
            <a:r>
              <a:rPr lang="de-DE" altLang="de-DE" sz="2600" dirty="0">
                <a:solidFill>
                  <a:srgbClr val="0F6FC6"/>
                </a:solidFill>
                <a:ea typeface="+mn-ea"/>
                <a:cs typeface="Arial" pitchFamily="34" charset="0"/>
              </a:rPr>
              <a:t>GRACE: 15 </a:t>
            </a:r>
            <a:r>
              <a:rPr lang="de-DE" altLang="de-DE" sz="2600" dirty="0" err="1">
                <a:solidFill>
                  <a:srgbClr val="0F6FC6"/>
                </a:solidFill>
                <a:ea typeface="+mn-ea"/>
                <a:cs typeface="Arial" pitchFamily="34" charset="0"/>
              </a:rPr>
              <a:t>Years</a:t>
            </a:r>
            <a:r>
              <a:rPr lang="de-DE" altLang="de-DE" sz="2600" dirty="0">
                <a:solidFill>
                  <a:srgbClr val="0F6FC6"/>
                </a:solidFill>
                <a:ea typeface="+mn-ea"/>
                <a:cs typeface="Arial" pitchFamily="34" charset="0"/>
              </a:rPr>
              <a:t> </a:t>
            </a:r>
            <a:r>
              <a:rPr lang="de-DE" altLang="de-DE" sz="2600" dirty="0" err="1">
                <a:solidFill>
                  <a:srgbClr val="0F6FC6"/>
                </a:solidFill>
                <a:ea typeface="+mn-ea"/>
                <a:cs typeface="Arial" pitchFamily="34" charset="0"/>
              </a:rPr>
              <a:t>of</a:t>
            </a:r>
            <a:r>
              <a:rPr lang="de-DE" altLang="de-DE" sz="2600" dirty="0">
                <a:solidFill>
                  <a:srgbClr val="0F6FC6"/>
                </a:solidFill>
                <a:ea typeface="+mn-ea"/>
                <a:cs typeface="Arial" pitchFamily="34" charset="0"/>
              </a:rPr>
              <a:t> </a:t>
            </a:r>
            <a:r>
              <a:rPr lang="de-DE" altLang="de-DE" sz="2600" dirty="0" err="1">
                <a:solidFill>
                  <a:srgbClr val="0F6FC6"/>
                </a:solidFill>
                <a:ea typeface="+mn-ea"/>
                <a:cs typeface="Arial" pitchFamily="34" charset="0"/>
              </a:rPr>
              <a:t>Amazing</a:t>
            </a:r>
            <a:r>
              <a:rPr lang="de-DE" altLang="de-DE" sz="2600" dirty="0">
                <a:solidFill>
                  <a:srgbClr val="0F6FC6"/>
                </a:solidFill>
                <a:ea typeface="+mn-ea"/>
                <a:cs typeface="Arial" pitchFamily="34" charset="0"/>
              </a:rPr>
              <a:t> </a:t>
            </a:r>
            <a:r>
              <a:rPr lang="de-DE" altLang="de-DE" sz="2600" dirty="0" err="1" smtClean="0">
                <a:solidFill>
                  <a:srgbClr val="0F6FC6"/>
                </a:solidFill>
                <a:ea typeface="+mn-ea"/>
                <a:cs typeface="Arial" pitchFamily="34" charset="0"/>
              </a:rPr>
              <a:t>Discoveries</a:t>
            </a:r>
            <a:endParaRPr lang="de-DE" sz="2600" dirty="0">
              <a:solidFill>
                <a:srgbClr val="0F6FC6"/>
              </a:solidFill>
              <a:ea typeface="+mn-ea"/>
              <a:cs typeface="Arial" pitchFamily="34" charset="0"/>
            </a:endParaRPr>
          </a:p>
        </p:txBody>
      </p:sp>
      <p:sp>
        <p:nvSpPr>
          <p:cNvPr id="36" name="Rechteck 1"/>
          <p:cNvSpPr>
            <a:spLocks noChangeArrowheads="1"/>
          </p:cNvSpPr>
          <p:nvPr/>
        </p:nvSpPr>
        <p:spPr bwMode="auto">
          <a:xfrm>
            <a:off x="0" y="415925"/>
            <a:ext cx="9144000" cy="5727700"/>
          </a:xfrm>
          <a:prstGeom prst="rect">
            <a:avLst/>
          </a:prstGeom>
          <a:solidFill>
            <a:schemeClr val="tx1"/>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marL="457200" indent="-457200">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spcBef>
                <a:spcPct val="20000"/>
              </a:spcBef>
            </a:pPr>
            <a:endParaRPr lang="en-US" altLang="en-US"/>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430213"/>
            <a:ext cx="8639175" cy="5308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735" y="2305878"/>
            <a:ext cx="4132947" cy="368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424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12270"/>
            <a:ext cx="8839200" cy="360000"/>
          </a:xfrm>
        </p:spPr>
        <p:txBody>
          <a:bodyPr/>
          <a:lstStyle/>
          <a:p>
            <a:r>
              <a:rPr lang="de-DE" sz="2300" dirty="0" smtClean="0">
                <a:solidFill>
                  <a:srgbClr val="0F6FC6"/>
                </a:solidFill>
                <a:cs typeface="Arial" pitchFamily="34" charset="0"/>
              </a:rPr>
              <a:t>GRACE </a:t>
            </a:r>
            <a:r>
              <a:rPr lang="de-DE" sz="2300" dirty="0" err="1">
                <a:solidFill>
                  <a:srgbClr val="0F6FC6"/>
                </a:solidFill>
                <a:cs typeface="Arial" pitchFamily="34" charset="0"/>
              </a:rPr>
              <a:t>and</a:t>
            </a:r>
            <a:r>
              <a:rPr lang="de-DE" sz="2300" dirty="0">
                <a:solidFill>
                  <a:srgbClr val="0F6FC6"/>
                </a:solidFill>
                <a:cs typeface="Arial" pitchFamily="34" charset="0"/>
              </a:rPr>
              <a:t> </a:t>
            </a:r>
            <a:r>
              <a:rPr lang="de-DE" sz="2300" dirty="0" err="1">
                <a:solidFill>
                  <a:srgbClr val="0F6FC6"/>
                </a:solidFill>
                <a:cs typeface="Arial" pitchFamily="34" charset="0"/>
              </a:rPr>
              <a:t>Hydrology</a:t>
            </a:r>
            <a:endParaRPr lang="en-US" sz="2300" dirty="0">
              <a:solidFill>
                <a:srgbClr val="0F6FC6"/>
              </a:solidFill>
              <a:cs typeface="Arial" pitchFamily="34" charset="0"/>
            </a:endParaRPr>
          </a:p>
        </p:txBody>
      </p:sp>
      <p:sp>
        <p:nvSpPr>
          <p:cNvPr id="8" name="Textfeld 8"/>
          <p:cNvSpPr txBox="1">
            <a:spLocks noChangeArrowheads="1"/>
          </p:cNvSpPr>
          <p:nvPr/>
        </p:nvSpPr>
        <p:spPr bwMode="auto">
          <a:xfrm>
            <a:off x="88900" y="391797"/>
            <a:ext cx="4019550" cy="307975"/>
          </a:xfrm>
          <a:prstGeom prst="rect">
            <a:avLst/>
          </a:prstGeom>
          <a:noFill/>
          <a:ln w="9525">
            <a:noFill/>
            <a:miter lim="800000"/>
            <a:headEnd/>
            <a:tailEnd/>
          </a:ln>
        </p:spPr>
        <p:txBody>
          <a:bodyPr wrap="none">
            <a:spAutoFit/>
          </a:bodyPr>
          <a:lstStyle/>
          <a:p>
            <a:r>
              <a:rPr lang="de-DE" altLang="de-DE" sz="1400" b="1"/>
              <a:t>Monitoring of Continental Hydrological Cycle</a:t>
            </a:r>
          </a:p>
        </p:txBody>
      </p:sp>
      <p:sp>
        <p:nvSpPr>
          <p:cNvPr id="9" name="Textfeld 9"/>
          <p:cNvSpPr txBox="1">
            <a:spLocks noChangeArrowheads="1"/>
          </p:cNvSpPr>
          <p:nvPr/>
        </p:nvSpPr>
        <p:spPr bwMode="auto">
          <a:xfrm>
            <a:off x="5622866" y="391202"/>
            <a:ext cx="2841625" cy="307975"/>
          </a:xfrm>
          <a:prstGeom prst="rect">
            <a:avLst/>
          </a:prstGeom>
          <a:noFill/>
          <a:ln w="9525">
            <a:noFill/>
            <a:miter lim="800000"/>
            <a:headEnd/>
            <a:tailEnd/>
          </a:ln>
        </p:spPr>
        <p:txBody>
          <a:bodyPr wrap="none">
            <a:spAutoFit/>
          </a:bodyPr>
          <a:lstStyle/>
          <a:p>
            <a:r>
              <a:rPr lang="de-DE" altLang="de-DE" sz="1400" b="1" dirty="0"/>
              <a:t>Close </a:t>
            </a:r>
            <a:r>
              <a:rPr lang="de-DE" altLang="de-DE" sz="1400" b="1" dirty="0" err="1"/>
              <a:t>the</a:t>
            </a:r>
            <a:r>
              <a:rPr lang="de-DE" altLang="de-DE" sz="1400" b="1" dirty="0"/>
              <a:t> global </a:t>
            </a:r>
            <a:r>
              <a:rPr lang="de-DE" altLang="de-DE" sz="1400" b="1" dirty="0" err="1"/>
              <a:t>Water</a:t>
            </a:r>
            <a:r>
              <a:rPr lang="de-DE" altLang="de-DE" sz="1400" b="1" dirty="0"/>
              <a:t> Balance</a:t>
            </a:r>
          </a:p>
        </p:txBody>
      </p:sp>
      <p:sp>
        <p:nvSpPr>
          <p:cNvPr id="12" name="Pfeil nach rechts 11"/>
          <p:cNvSpPr/>
          <p:nvPr/>
        </p:nvSpPr>
        <p:spPr>
          <a:xfrm>
            <a:off x="4305830" y="1432240"/>
            <a:ext cx="489820" cy="64293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feld 12"/>
          <p:cNvSpPr txBox="1"/>
          <p:nvPr/>
        </p:nvSpPr>
        <p:spPr>
          <a:xfrm>
            <a:off x="35496" y="3425028"/>
            <a:ext cx="8353052" cy="3139321"/>
          </a:xfrm>
          <a:prstGeom prst="rect">
            <a:avLst/>
          </a:prstGeom>
          <a:noFill/>
        </p:spPr>
        <p:txBody>
          <a:bodyPr wrap="square" rtlCol="0">
            <a:spAutoFit/>
          </a:bodyPr>
          <a:lstStyle/>
          <a:p>
            <a:pPr defTabSz="1160463"/>
            <a:endParaRPr lang="en-US" sz="1800" dirty="0" smtClean="0"/>
          </a:p>
          <a:p>
            <a:pPr defTabSz="1160463"/>
            <a:endParaRPr lang="en-US" sz="1800" dirty="0"/>
          </a:p>
          <a:p>
            <a:pPr defTabSz="1160463"/>
            <a:r>
              <a:rPr lang="el-GR" sz="1800" dirty="0" smtClean="0"/>
              <a:t>Δ</a:t>
            </a:r>
            <a:r>
              <a:rPr lang="en-US" sz="1800" dirty="0"/>
              <a:t>TWS(t</a:t>
            </a:r>
            <a:r>
              <a:rPr lang="en-US" sz="1800" dirty="0" smtClean="0"/>
              <a:t>) 	= Total Water Storage 		</a:t>
            </a:r>
          </a:p>
          <a:p>
            <a:pPr defTabSz="1160463"/>
            <a:endParaRPr lang="en-US" sz="1800" dirty="0" smtClean="0"/>
          </a:p>
          <a:p>
            <a:pPr defTabSz="1160463"/>
            <a:r>
              <a:rPr lang="el-GR" sz="1800" dirty="0" smtClean="0"/>
              <a:t>Δ</a:t>
            </a:r>
            <a:r>
              <a:rPr lang="en-US" sz="1800" dirty="0"/>
              <a:t>GW(t</a:t>
            </a:r>
            <a:r>
              <a:rPr lang="en-US" sz="1800" dirty="0" smtClean="0"/>
              <a:t>)	= Ground Water </a:t>
            </a:r>
            <a:endParaRPr lang="en-US" sz="1800" dirty="0"/>
          </a:p>
          <a:p>
            <a:pPr defTabSz="1160463"/>
            <a:r>
              <a:rPr lang="el-GR" sz="1800" dirty="0"/>
              <a:t>Δ</a:t>
            </a:r>
            <a:r>
              <a:rPr lang="en-US" sz="1800" dirty="0"/>
              <a:t>SW(t)    	= Surface Water</a:t>
            </a:r>
          </a:p>
          <a:p>
            <a:pPr defTabSz="1160463"/>
            <a:r>
              <a:rPr lang="el-GR" sz="1800" dirty="0" smtClean="0"/>
              <a:t>Δ</a:t>
            </a:r>
            <a:r>
              <a:rPr lang="en-US" sz="1800" dirty="0"/>
              <a:t>SWE(t</a:t>
            </a:r>
            <a:r>
              <a:rPr lang="en-US" sz="1800" dirty="0" smtClean="0"/>
              <a:t>)	= Snow Water Equivalent	</a:t>
            </a:r>
            <a:endParaRPr lang="en-US" sz="1800" dirty="0" smtClean="0">
              <a:solidFill>
                <a:srgbClr val="FF0000"/>
              </a:solidFill>
            </a:endParaRPr>
          </a:p>
          <a:p>
            <a:pPr defTabSz="1160463"/>
            <a:r>
              <a:rPr lang="el-GR" sz="1800" dirty="0"/>
              <a:t>Δ</a:t>
            </a:r>
            <a:r>
              <a:rPr lang="en-US" sz="1800" dirty="0"/>
              <a:t>SM(t</a:t>
            </a:r>
            <a:r>
              <a:rPr lang="en-US" sz="1800" dirty="0" smtClean="0"/>
              <a:t>)    	= Soil Moisture </a:t>
            </a:r>
          </a:p>
          <a:p>
            <a:pPr defTabSz="1160463"/>
            <a:r>
              <a:rPr lang="el-GR" sz="1800" dirty="0" smtClean="0"/>
              <a:t>Δ</a:t>
            </a:r>
            <a:r>
              <a:rPr lang="en-US" sz="1800" dirty="0" smtClean="0"/>
              <a:t>RO(t)	= Run Off</a:t>
            </a:r>
            <a:endParaRPr lang="en-US" sz="1800" dirty="0"/>
          </a:p>
          <a:p>
            <a:pPr defTabSz="1160463"/>
            <a:endParaRPr lang="en-US" sz="1800" dirty="0" smtClean="0"/>
          </a:p>
          <a:p>
            <a:endParaRPr lang="en-US" sz="1800" dirty="0"/>
          </a:p>
        </p:txBody>
      </p:sp>
      <p:sp>
        <p:nvSpPr>
          <p:cNvPr id="14" name="Textfeld 13"/>
          <p:cNvSpPr txBox="1"/>
          <p:nvPr/>
        </p:nvSpPr>
        <p:spPr>
          <a:xfrm>
            <a:off x="2770668" y="4568524"/>
            <a:ext cx="3262945" cy="523220"/>
          </a:xfrm>
          <a:prstGeom prst="rect">
            <a:avLst/>
          </a:prstGeom>
          <a:noFill/>
        </p:spPr>
        <p:txBody>
          <a:bodyPr wrap="none" rtlCol="0">
            <a:spAutoFit/>
          </a:bodyPr>
          <a:lstStyle/>
          <a:p>
            <a:r>
              <a:rPr lang="en-US" sz="2800" dirty="0" smtClean="0">
                <a:solidFill>
                  <a:srgbClr val="FF0000"/>
                </a:solidFill>
              </a:rPr>
              <a:t> } </a:t>
            </a:r>
            <a:r>
              <a:rPr lang="el-GR" sz="1800" dirty="0" smtClean="0">
                <a:solidFill>
                  <a:srgbClr val="FF0000"/>
                </a:solidFill>
              </a:rPr>
              <a:t>Δ</a:t>
            </a:r>
            <a:r>
              <a:rPr lang="en-US" sz="1800" dirty="0">
                <a:solidFill>
                  <a:srgbClr val="FF0000"/>
                </a:solidFill>
              </a:rPr>
              <a:t>AW(t) = Accessible Water</a:t>
            </a:r>
            <a:endParaRPr lang="en-US" sz="1800" dirty="0"/>
          </a:p>
        </p:txBody>
      </p:sp>
      <p:sp>
        <p:nvSpPr>
          <p:cNvPr id="15" name="Textfeld 14"/>
          <p:cNvSpPr txBox="1"/>
          <p:nvPr/>
        </p:nvSpPr>
        <p:spPr>
          <a:xfrm>
            <a:off x="3564012" y="3979100"/>
            <a:ext cx="3801041" cy="369332"/>
          </a:xfrm>
          <a:prstGeom prst="rect">
            <a:avLst/>
          </a:prstGeom>
          <a:noFill/>
        </p:spPr>
        <p:txBody>
          <a:bodyPr wrap="none" rtlCol="0">
            <a:spAutoFit/>
          </a:bodyPr>
          <a:lstStyle/>
          <a:p>
            <a:r>
              <a:rPr lang="en-US" sz="1800" b="1" dirty="0" smtClean="0">
                <a:solidFill>
                  <a:srgbClr val="00B050"/>
                </a:solidFill>
              </a:rPr>
              <a:t>can </a:t>
            </a:r>
            <a:r>
              <a:rPr lang="en-US" altLang="de-DE" sz="1800" b="1" dirty="0" smtClean="0">
                <a:solidFill>
                  <a:srgbClr val="00B050"/>
                </a:solidFill>
              </a:rPr>
              <a:t>only </a:t>
            </a:r>
            <a:r>
              <a:rPr lang="en-US" altLang="de-DE" sz="1800" b="1" dirty="0">
                <a:solidFill>
                  <a:srgbClr val="00B050"/>
                </a:solidFill>
              </a:rPr>
              <a:t>be provided by </a:t>
            </a:r>
            <a:r>
              <a:rPr lang="en-US" altLang="de-DE" sz="1800" b="1" dirty="0" smtClean="0">
                <a:solidFill>
                  <a:srgbClr val="00B050"/>
                </a:solidFill>
              </a:rPr>
              <a:t>GRACE!</a:t>
            </a:r>
            <a:endParaRPr lang="en-US" altLang="de-DE" sz="1800" b="1" dirty="0">
              <a:solidFill>
                <a:srgbClr val="00B050"/>
              </a:solidFill>
            </a:endParaRPr>
          </a:p>
        </p:txBody>
      </p:sp>
      <p:sp>
        <p:nvSpPr>
          <p:cNvPr id="16" name="Textfeld 15"/>
          <p:cNvSpPr txBox="1"/>
          <p:nvPr/>
        </p:nvSpPr>
        <p:spPr>
          <a:xfrm>
            <a:off x="6389092" y="4301824"/>
            <a:ext cx="2670310" cy="2585323"/>
          </a:xfrm>
          <a:prstGeom prst="rect">
            <a:avLst/>
          </a:prstGeom>
          <a:solidFill>
            <a:srgbClr val="00B0F0"/>
          </a:solidFill>
        </p:spPr>
        <p:txBody>
          <a:bodyPr wrap="square" rtlCol="0">
            <a:spAutoFit/>
          </a:bodyPr>
          <a:lstStyle/>
          <a:p>
            <a:r>
              <a:rPr lang="en-US" sz="1800" dirty="0"/>
              <a:t>F</a:t>
            </a:r>
            <a:r>
              <a:rPr lang="en-US" sz="1800" dirty="0" smtClean="0"/>
              <a:t>rom archives, e.g.</a:t>
            </a:r>
          </a:p>
          <a:p>
            <a:pPr marL="285750" indent="-285750">
              <a:buFont typeface="Arial" panose="020B0604020202020204" pitchFamily="34" charset="0"/>
              <a:buChar char="•"/>
            </a:pPr>
            <a:r>
              <a:rPr lang="en-US" sz="1800" dirty="0" smtClean="0"/>
              <a:t>SM from NASA Global Land Data Assimilation System</a:t>
            </a:r>
          </a:p>
          <a:p>
            <a:pPr marL="285750" indent="-285750">
              <a:buFont typeface="Arial" panose="020B0604020202020204" pitchFamily="34" charset="0"/>
              <a:buChar char="•"/>
            </a:pPr>
            <a:r>
              <a:rPr lang="en-US" sz="1800" dirty="0" smtClean="0"/>
              <a:t>SWE from NOAA Snow Data Assimilation System </a:t>
            </a:r>
          </a:p>
          <a:p>
            <a:r>
              <a:rPr lang="en-US" sz="1800" dirty="0"/>
              <a:t>o</a:t>
            </a:r>
            <a:r>
              <a:rPr lang="en-US" sz="1800" dirty="0" smtClean="0"/>
              <a:t>r satellites, e.g. </a:t>
            </a:r>
          </a:p>
          <a:p>
            <a:pPr marL="285750" indent="-285750">
              <a:buFont typeface="Arial" panose="020B0604020202020204" pitchFamily="34" charset="0"/>
              <a:buChar char="•"/>
            </a:pPr>
            <a:r>
              <a:rPr lang="en-US" sz="1800" dirty="0" smtClean="0"/>
              <a:t>SMOS, SMAP</a:t>
            </a:r>
          </a:p>
        </p:txBody>
      </p:sp>
      <p:sp>
        <p:nvSpPr>
          <p:cNvPr id="17" name="Textfeld 16"/>
          <p:cNvSpPr txBox="1"/>
          <p:nvPr/>
        </p:nvSpPr>
        <p:spPr>
          <a:xfrm>
            <a:off x="5745510" y="3650132"/>
            <a:ext cx="762866" cy="2431435"/>
          </a:xfrm>
          <a:prstGeom prst="rect">
            <a:avLst/>
          </a:prstGeom>
          <a:noFill/>
        </p:spPr>
        <p:txBody>
          <a:bodyPr wrap="square" rtlCol="0">
            <a:spAutoFit/>
          </a:bodyPr>
          <a:lstStyle/>
          <a:p>
            <a:r>
              <a:rPr lang="en-US" sz="3200" dirty="0" smtClean="0">
                <a:solidFill>
                  <a:srgbClr val="FF0000"/>
                </a:solidFill>
              </a:rPr>
              <a:t> </a:t>
            </a:r>
            <a:r>
              <a:rPr lang="en-US" sz="12000" dirty="0" smtClean="0">
                <a:solidFill>
                  <a:srgbClr val="00B0F0"/>
                </a:solidFill>
              </a:rPr>
              <a:t>}</a:t>
            </a:r>
            <a:endParaRPr lang="en-US" sz="12000" dirty="0"/>
          </a:p>
        </p:txBody>
      </p:sp>
      <p:pic>
        <p:nvPicPr>
          <p:cNvPr id="2" name="kalm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131" y="721204"/>
            <a:ext cx="3693834" cy="2462557"/>
          </a:xfrm>
          <a:prstGeom prst="rect">
            <a:avLst/>
          </a:prstGeom>
        </p:spPr>
      </p:pic>
      <p:sp>
        <p:nvSpPr>
          <p:cNvPr id="10" name="Rechteck 27"/>
          <p:cNvSpPr>
            <a:spLocks noChangeArrowheads="1"/>
          </p:cNvSpPr>
          <p:nvPr/>
        </p:nvSpPr>
        <p:spPr bwMode="auto">
          <a:xfrm>
            <a:off x="2635725" y="3018962"/>
            <a:ext cx="1450975" cy="261938"/>
          </a:xfrm>
          <a:prstGeom prst="rect">
            <a:avLst/>
          </a:prstGeom>
          <a:noFill/>
          <a:ln w="9525">
            <a:noFill/>
            <a:miter lim="800000"/>
            <a:headEnd/>
            <a:tailEnd/>
          </a:ln>
        </p:spPr>
        <p:txBody>
          <a:bodyPr wrap="none">
            <a:spAutoFit/>
          </a:bodyPr>
          <a:lstStyle/>
          <a:p>
            <a:r>
              <a:rPr lang="de-DE" altLang="de-DE" sz="1100" dirty="0" err="1"/>
              <a:t>Courtesy</a:t>
            </a:r>
            <a:r>
              <a:rPr lang="de-DE" altLang="de-DE" sz="1100" dirty="0"/>
              <a:t>: IGG Bonn</a:t>
            </a:r>
          </a:p>
        </p:txBody>
      </p:sp>
      <p:sp>
        <p:nvSpPr>
          <p:cNvPr id="3" name="Textfeld 2"/>
          <p:cNvSpPr txBox="1"/>
          <p:nvPr/>
        </p:nvSpPr>
        <p:spPr>
          <a:xfrm>
            <a:off x="71378" y="3425028"/>
            <a:ext cx="6332824" cy="369332"/>
          </a:xfrm>
          <a:prstGeom prst="rect">
            <a:avLst/>
          </a:prstGeom>
          <a:solidFill>
            <a:srgbClr val="FFC000"/>
          </a:solidFill>
        </p:spPr>
        <p:txBody>
          <a:bodyPr wrap="none" rtlCol="0">
            <a:spAutoFit/>
          </a:bodyPr>
          <a:lstStyle/>
          <a:p>
            <a:pPr defTabSz="1160463"/>
            <a:r>
              <a:rPr lang="el-GR" sz="1800" dirty="0"/>
              <a:t>Δ</a:t>
            </a:r>
            <a:r>
              <a:rPr lang="en-US" sz="1800" dirty="0"/>
              <a:t>TWS(t) 	= </a:t>
            </a:r>
            <a:r>
              <a:rPr lang="el-GR" sz="1800" dirty="0"/>
              <a:t>Δ</a:t>
            </a:r>
            <a:r>
              <a:rPr lang="en-US" sz="1800" dirty="0"/>
              <a:t>GW(t) + </a:t>
            </a:r>
            <a:r>
              <a:rPr lang="el-GR" sz="1800" dirty="0"/>
              <a:t>Δ</a:t>
            </a:r>
            <a:r>
              <a:rPr lang="en-US" sz="1800" dirty="0"/>
              <a:t>SW(t) + </a:t>
            </a:r>
            <a:r>
              <a:rPr lang="el-GR" sz="1800" dirty="0"/>
              <a:t>Δ</a:t>
            </a:r>
            <a:r>
              <a:rPr lang="en-US" sz="1800" dirty="0"/>
              <a:t>SWE(t) + </a:t>
            </a:r>
            <a:r>
              <a:rPr lang="el-GR" sz="1800" dirty="0"/>
              <a:t>Δ</a:t>
            </a:r>
            <a:r>
              <a:rPr lang="en-US" sz="1800" dirty="0"/>
              <a:t>SM(t) - </a:t>
            </a:r>
            <a:r>
              <a:rPr lang="el-GR" sz="1800" dirty="0"/>
              <a:t>Δ</a:t>
            </a:r>
            <a:r>
              <a:rPr lang="en-US" sz="1800" dirty="0"/>
              <a:t>RO(t</a:t>
            </a:r>
            <a:r>
              <a:rPr lang="en-US" sz="1800" dirty="0" smtClean="0"/>
              <a:t>)</a:t>
            </a:r>
            <a:endParaRPr lang="en-US" sz="1800" dirty="0"/>
          </a:p>
        </p:txBody>
      </p:sp>
      <p:sp>
        <p:nvSpPr>
          <p:cNvPr id="4" name="Textfeld 3"/>
          <p:cNvSpPr txBox="1"/>
          <p:nvPr/>
        </p:nvSpPr>
        <p:spPr>
          <a:xfrm>
            <a:off x="3898900" y="2581275"/>
            <a:ext cx="974947" cy="276999"/>
          </a:xfrm>
          <a:prstGeom prst="rect">
            <a:avLst/>
          </a:prstGeom>
          <a:noFill/>
        </p:spPr>
        <p:txBody>
          <a:bodyPr wrap="none" rtlCol="0">
            <a:spAutoFit/>
          </a:bodyPr>
          <a:lstStyle/>
          <a:p>
            <a:r>
              <a:rPr lang="de-DE" sz="1200" dirty="0" smtClean="0">
                <a:latin typeface="+mn-lt"/>
              </a:rPr>
              <a:t>[cm EWH]</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4532" y="768512"/>
            <a:ext cx="3329094" cy="251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52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12270"/>
            <a:ext cx="8839200" cy="360000"/>
          </a:xfrm>
        </p:spPr>
        <p:txBody>
          <a:bodyPr/>
          <a:lstStyle/>
          <a:p>
            <a:r>
              <a:rPr lang="en-US" sz="2300" dirty="0" smtClean="0">
                <a:solidFill>
                  <a:srgbClr val="0F6FC6"/>
                </a:solidFill>
                <a:cs typeface="Arial" pitchFamily="34" charset="0"/>
              </a:rPr>
              <a:t>Greenland vs. Antarctica</a:t>
            </a:r>
            <a:endParaRPr lang="en-US" altLang="de-DE" sz="2300" dirty="0">
              <a:solidFill>
                <a:srgbClr val="0F6FC6"/>
              </a:solidFill>
              <a:cs typeface="Arial"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94" y="1988541"/>
            <a:ext cx="3723340" cy="3875634"/>
          </a:xfrm>
          <a:prstGeom prst="rect">
            <a:avLst/>
          </a:prstGeom>
        </p:spPr>
      </p:pic>
      <p:sp>
        <p:nvSpPr>
          <p:cNvPr id="8" name="Rechteck 7"/>
          <p:cNvSpPr/>
          <p:nvPr/>
        </p:nvSpPr>
        <p:spPr>
          <a:xfrm>
            <a:off x="4572000" y="3219132"/>
            <a:ext cx="2050249" cy="60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70301" y="5847046"/>
            <a:ext cx="5968301" cy="246221"/>
          </a:xfrm>
          <a:prstGeom prst="rect">
            <a:avLst/>
          </a:prstGeom>
          <a:noFill/>
        </p:spPr>
        <p:txBody>
          <a:bodyPr wrap="none" rtlCol="0">
            <a:spAutoFit/>
          </a:bodyPr>
          <a:lstStyle/>
          <a:p>
            <a:r>
              <a:rPr lang="en-US" sz="1000" dirty="0" smtClean="0"/>
              <a:t>Source: CCI Greenland, CCI Antarctica </a:t>
            </a:r>
            <a:r>
              <a:rPr lang="en-US" sz="1000" dirty="0" err="1" smtClean="0"/>
              <a:t>Gravimetry</a:t>
            </a:r>
            <a:r>
              <a:rPr lang="en-US" sz="1000" dirty="0" smtClean="0"/>
              <a:t> Mass Balance Products, data1.geo.tu-dresden.de</a:t>
            </a:r>
            <a:endParaRPr lang="en-US" sz="1000" dirty="0"/>
          </a:p>
        </p:txBody>
      </p:sp>
      <p:grpSp>
        <p:nvGrpSpPr>
          <p:cNvPr id="10" name="Gruppieren 9"/>
          <p:cNvGrpSpPr/>
          <p:nvPr/>
        </p:nvGrpSpPr>
        <p:grpSpPr>
          <a:xfrm>
            <a:off x="4909483" y="477259"/>
            <a:ext cx="3842927" cy="3242804"/>
            <a:chOff x="6827749" y="185027"/>
            <a:chExt cx="3400425" cy="2874871"/>
          </a:xfrm>
        </p:grpSpPr>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37600" t="7025" r="2869" b="10383"/>
            <a:stretch/>
          </p:blipFill>
          <p:spPr>
            <a:xfrm>
              <a:off x="6827749" y="185027"/>
              <a:ext cx="3400425" cy="2874871"/>
            </a:xfrm>
            <a:prstGeom prst="rect">
              <a:avLst/>
            </a:prstGeom>
          </p:spPr>
        </p:pic>
        <p:sp>
          <p:nvSpPr>
            <p:cNvPr id="12" name="Rechteck 11"/>
            <p:cNvSpPr/>
            <p:nvPr/>
          </p:nvSpPr>
          <p:spPr>
            <a:xfrm>
              <a:off x="6827749" y="2747326"/>
              <a:ext cx="1076325" cy="312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uppieren 12"/>
          <p:cNvGrpSpPr/>
          <p:nvPr/>
        </p:nvGrpSpPr>
        <p:grpSpPr>
          <a:xfrm>
            <a:off x="1739871" y="610818"/>
            <a:ext cx="1266850" cy="2059695"/>
            <a:chOff x="2748750" y="838403"/>
            <a:chExt cx="1340929" cy="2173250"/>
          </a:xfrm>
        </p:grpSpPr>
        <p:pic>
          <p:nvPicPr>
            <p:cNvPr id="14" name="Grafik 13"/>
            <p:cNvPicPr>
              <a:picLocks noChangeAspect="1"/>
            </p:cNvPicPr>
            <p:nvPr/>
          </p:nvPicPr>
          <p:blipFill rotWithShape="1">
            <a:blip r:embed="rId5" cstate="print">
              <a:extLst>
                <a:ext uri="{28A0092B-C50C-407E-A947-70E740481C1C}">
                  <a14:useLocalDpi xmlns:a14="http://schemas.microsoft.com/office/drawing/2010/main" val="0"/>
                </a:ext>
              </a:extLst>
            </a:blip>
            <a:srcRect l="2764" t="7025" r="66386" b="10363"/>
            <a:stretch/>
          </p:blipFill>
          <p:spPr>
            <a:xfrm>
              <a:off x="2748750" y="838403"/>
              <a:ext cx="1331726" cy="2173250"/>
            </a:xfrm>
            <a:prstGeom prst="rect">
              <a:avLst/>
            </a:prstGeom>
          </p:spPr>
        </p:pic>
        <p:sp>
          <p:nvSpPr>
            <p:cNvPr id="15" name="Rechteck 14"/>
            <p:cNvSpPr/>
            <p:nvPr/>
          </p:nvSpPr>
          <p:spPr>
            <a:xfrm>
              <a:off x="3973393" y="2699081"/>
              <a:ext cx="116286" cy="312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p:cNvGrpSpPr/>
          <p:nvPr/>
        </p:nvGrpSpPr>
        <p:grpSpPr>
          <a:xfrm>
            <a:off x="187264" y="1146652"/>
            <a:ext cx="3556705" cy="3817787"/>
            <a:chOff x="187264" y="1295514"/>
            <a:chExt cx="3556705" cy="3817787"/>
          </a:xfrm>
        </p:grpSpPr>
        <p:sp>
          <p:nvSpPr>
            <p:cNvPr id="17" name="Textfeld 16"/>
            <p:cNvSpPr txBox="1"/>
            <p:nvPr/>
          </p:nvSpPr>
          <p:spPr>
            <a:xfrm rot="16200000">
              <a:off x="-137345" y="4225720"/>
              <a:ext cx="987771" cy="338554"/>
            </a:xfrm>
            <a:prstGeom prst="rect">
              <a:avLst/>
            </a:prstGeom>
            <a:noFill/>
          </p:spPr>
          <p:txBody>
            <a:bodyPr wrap="none" rtlCol="0">
              <a:spAutoFit/>
            </a:bodyPr>
            <a:lstStyle/>
            <a:p>
              <a:r>
                <a:rPr lang="en-US" sz="1600" dirty="0" smtClean="0"/>
                <a:t>Mass [Gt]</a:t>
              </a:r>
              <a:endParaRPr lang="en-US" sz="1600" dirty="0"/>
            </a:p>
          </p:txBody>
        </p:sp>
        <p:sp>
          <p:nvSpPr>
            <p:cNvPr id="18" name="Textfeld 17"/>
            <p:cNvSpPr txBox="1"/>
            <p:nvPr/>
          </p:nvSpPr>
          <p:spPr>
            <a:xfrm>
              <a:off x="2492631" y="2188412"/>
              <a:ext cx="249602" cy="246221"/>
            </a:xfrm>
            <a:prstGeom prst="rect">
              <a:avLst/>
            </a:prstGeom>
            <a:solidFill>
              <a:schemeClr val="bg1"/>
            </a:solidFill>
            <a:ln>
              <a:solidFill>
                <a:srgbClr val="039903"/>
              </a:solidFill>
            </a:ln>
            <a:effectLst>
              <a:outerShdw blurRad="50800" dist="38100" dir="2700000" algn="tl" rotWithShape="0">
                <a:prstClr val="black">
                  <a:alpha val="40000"/>
                </a:prstClr>
              </a:outerShdw>
            </a:effectLst>
          </p:spPr>
          <p:txBody>
            <a:bodyPr wrap="none" lIns="72000" tIns="0" rIns="72000" bIns="0" rtlCol="0">
              <a:spAutoFit/>
            </a:bodyPr>
            <a:lstStyle/>
            <a:p>
              <a:r>
                <a:rPr lang="en-US" sz="1600" dirty="0" smtClean="0">
                  <a:solidFill>
                    <a:srgbClr val="039903"/>
                  </a:solidFill>
                </a:rPr>
                <a:t>4</a:t>
              </a:r>
              <a:endParaRPr lang="en-US" sz="1600" dirty="0">
                <a:solidFill>
                  <a:srgbClr val="039903"/>
                </a:solidFill>
              </a:endParaRPr>
            </a:p>
          </p:txBody>
        </p:sp>
        <p:sp>
          <p:nvSpPr>
            <p:cNvPr id="19" name="Textfeld 18"/>
            <p:cNvSpPr txBox="1"/>
            <p:nvPr/>
          </p:nvSpPr>
          <p:spPr>
            <a:xfrm>
              <a:off x="1835885" y="1295514"/>
              <a:ext cx="249602" cy="246221"/>
            </a:xfrm>
            <a:prstGeom prst="rect">
              <a:avLst/>
            </a:prstGeom>
            <a:solidFill>
              <a:schemeClr val="bg1"/>
            </a:solidFill>
            <a:ln>
              <a:solidFill>
                <a:schemeClr val="accent4">
                  <a:lumMod val="75000"/>
                </a:schemeClr>
              </a:solidFill>
            </a:ln>
            <a:effectLst>
              <a:outerShdw blurRad="50800" dist="38100" dir="8100000" algn="tr" rotWithShape="0">
                <a:prstClr val="black">
                  <a:alpha val="40000"/>
                </a:prstClr>
              </a:outerShdw>
            </a:effectLst>
          </p:spPr>
          <p:txBody>
            <a:bodyPr wrap="none" lIns="72000" tIns="0" rIns="72000" bIns="0" rtlCol="0">
              <a:spAutoFit/>
            </a:bodyPr>
            <a:lstStyle/>
            <a:p>
              <a:r>
                <a:rPr lang="en-US" sz="1600" dirty="0" smtClean="0">
                  <a:solidFill>
                    <a:schemeClr val="accent4">
                      <a:lumMod val="75000"/>
                    </a:schemeClr>
                  </a:solidFill>
                </a:rPr>
                <a:t>8</a:t>
              </a:r>
              <a:endParaRPr lang="en-US" sz="1600" dirty="0">
                <a:solidFill>
                  <a:schemeClr val="accent4">
                    <a:lumMod val="75000"/>
                  </a:schemeClr>
                </a:solidFill>
              </a:endParaRPr>
            </a:p>
          </p:txBody>
        </p:sp>
        <p:sp>
          <p:nvSpPr>
            <p:cNvPr id="20" name="Textfeld 19"/>
            <p:cNvSpPr txBox="1"/>
            <p:nvPr/>
          </p:nvSpPr>
          <p:spPr>
            <a:xfrm>
              <a:off x="3494367" y="2801857"/>
              <a:ext cx="249602" cy="246221"/>
            </a:xfrm>
            <a:prstGeom prst="rect">
              <a:avLst/>
            </a:prstGeom>
            <a:solidFill>
              <a:schemeClr val="bg1"/>
            </a:solidFill>
            <a:ln>
              <a:solidFill>
                <a:srgbClr val="039903"/>
              </a:solidFill>
            </a:ln>
            <a:effectLst>
              <a:outerShdw blurRad="50800" dist="38100" dir="2700000" algn="tl" rotWithShape="0">
                <a:prstClr val="black">
                  <a:alpha val="40000"/>
                </a:prstClr>
              </a:outerShdw>
            </a:effectLst>
          </p:spPr>
          <p:txBody>
            <a:bodyPr wrap="none" lIns="72000" tIns="0" rIns="72000" bIns="0" rtlCol="0">
              <a:spAutoFit/>
            </a:bodyPr>
            <a:lstStyle/>
            <a:p>
              <a:r>
                <a:rPr lang="en-US" sz="1600" dirty="0" smtClean="0">
                  <a:solidFill>
                    <a:srgbClr val="039903"/>
                  </a:solidFill>
                </a:rPr>
                <a:t>4</a:t>
              </a:r>
              <a:endParaRPr lang="en-US" sz="1600" dirty="0">
                <a:solidFill>
                  <a:srgbClr val="039903"/>
                </a:solidFill>
              </a:endParaRPr>
            </a:p>
          </p:txBody>
        </p:sp>
        <p:sp>
          <p:nvSpPr>
            <p:cNvPr id="21" name="Textfeld 20"/>
            <p:cNvSpPr txBox="1"/>
            <p:nvPr/>
          </p:nvSpPr>
          <p:spPr>
            <a:xfrm>
              <a:off x="3494367" y="3513015"/>
              <a:ext cx="249602" cy="246221"/>
            </a:xfrm>
            <a:prstGeom prst="rect">
              <a:avLst/>
            </a:prstGeom>
            <a:solidFill>
              <a:schemeClr val="bg1"/>
            </a:solidFill>
            <a:ln>
              <a:solidFill>
                <a:schemeClr val="accent4">
                  <a:lumMod val="75000"/>
                </a:schemeClr>
              </a:solidFill>
            </a:ln>
            <a:effectLst>
              <a:outerShdw blurRad="50800" dist="38100" dir="8100000" algn="tr" rotWithShape="0">
                <a:prstClr val="black">
                  <a:alpha val="40000"/>
                </a:prstClr>
              </a:outerShdw>
            </a:effectLst>
          </p:spPr>
          <p:txBody>
            <a:bodyPr wrap="none" lIns="72000" tIns="0" rIns="72000" bIns="0" rtlCol="0">
              <a:spAutoFit/>
            </a:bodyPr>
            <a:lstStyle/>
            <a:p>
              <a:r>
                <a:rPr lang="en-US" sz="1600" dirty="0" smtClean="0">
                  <a:solidFill>
                    <a:schemeClr val="accent4">
                      <a:lumMod val="75000"/>
                    </a:schemeClr>
                  </a:solidFill>
                </a:rPr>
                <a:t>8</a:t>
              </a:r>
              <a:endParaRPr lang="en-US" sz="1600" dirty="0">
                <a:solidFill>
                  <a:schemeClr val="accent4">
                    <a:lumMod val="75000"/>
                  </a:schemeClr>
                </a:solidFill>
              </a:endParaRPr>
            </a:p>
          </p:txBody>
        </p:sp>
        <p:sp>
          <p:nvSpPr>
            <p:cNvPr id="22" name="Textfeld 21"/>
            <p:cNvSpPr txBox="1"/>
            <p:nvPr/>
          </p:nvSpPr>
          <p:spPr>
            <a:xfrm>
              <a:off x="1060557" y="4774747"/>
              <a:ext cx="1792478" cy="338554"/>
            </a:xfrm>
            <a:prstGeom prst="rect">
              <a:avLst/>
            </a:prstGeom>
            <a:solidFill>
              <a:schemeClr val="bg1"/>
            </a:solidFill>
            <a:ln>
              <a:solidFill>
                <a:schemeClr val="tx1">
                  <a:lumMod val="95000"/>
                  <a:lumOff val="5000"/>
                </a:schemeClr>
              </a:solidFill>
            </a:ln>
            <a:effectLst>
              <a:outerShdw blurRad="50800" dist="38100" dir="2700000" algn="tl" rotWithShape="0">
                <a:prstClr val="black">
                  <a:alpha val="40000"/>
                </a:prstClr>
              </a:outerShdw>
            </a:effectLst>
          </p:spPr>
          <p:txBody>
            <a:bodyPr wrap="none" rtlCol="0">
              <a:spAutoFit/>
            </a:bodyPr>
            <a:lstStyle/>
            <a:p>
              <a:r>
                <a:rPr lang="en-US" sz="1600" dirty="0" smtClean="0"/>
                <a:t>Entire Greenland </a:t>
              </a:r>
              <a:endParaRPr lang="en-US" sz="1600" dirty="0"/>
            </a:p>
          </p:txBody>
        </p:sp>
      </p:grpSp>
      <p:grpSp>
        <p:nvGrpSpPr>
          <p:cNvPr id="23" name="Gruppieren 22"/>
          <p:cNvGrpSpPr/>
          <p:nvPr/>
        </p:nvGrpSpPr>
        <p:grpSpPr>
          <a:xfrm>
            <a:off x="4587389" y="548421"/>
            <a:ext cx="4133444" cy="5356817"/>
            <a:chOff x="4587389" y="697283"/>
            <a:chExt cx="4133444" cy="5356817"/>
          </a:xfrm>
        </p:grpSpPr>
        <p:pic>
          <p:nvPicPr>
            <p:cNvPr id="24" name="Grafik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483" y="3833948"/>
              <a:ext cx="3811350" cy="2220152"/>
            </a:xfrm>
            <a:prstGeom prst="rect">
              <a:avLst/>
            </a:prstGeom>
          </p:spPr>
        </p:pic>
        <p:sp>
          <p:nvSpPr>
            <p:cNvPr id="25" name="Textfeld 24"/>
            <p:cNvSpPr txBox="1"/>
            <p:nvPr/>
          </p:nvSpPr>
          <p:spPr>
            <a:xfrm rot="16200000">
              <a:off x="4262780" y="4839760"/>
              <a:ext cx="987771" cy="338554"/>
            </a:xfrm>
            <a:prstGeom prst="rect">
              <a:avLst/>
            </a:prstGeom>
            <a:noFill/>
          </p:spPr>
          <p:txBody>
            <a:bodyPr wrap="none" rtlCol="0">
              <a:spAutoFit/>
            </a:bodyPr>
            <a:lstStyle/>
            <a:p>
              <a:r>
                <a:rPr lang="en-US" sz="1600" dirty="0" smtClean="0"/>
                <a:t>Mass [Gt]</a:t>
              </a:r>
              <a:endParaRPr lang="en-US" sz="1600" dirty="0"/>
            </a:p>
          </p:txBody>
        </p:sp>
        <p:sp>
          <p:nvSpPr>
            <p:cNvPr id="26" name="Textfeld 25"/>
            <p:cNvSpPr txBox="1"/>
            <p:nvPr/>
          </p:nvSpPr>
          <p:spPr>
            <a:xfrm>
              <a:off x="5640007" y="5184784"/>
              <a:ext cx="1736245" cy="338554"/>
            </a:xfrm>
            <a:prstGeom prst="rect">
              <a:avLst/>
            </a:prstGeom>
            <a:solidFill>
              <a:schemeClr val="bg1"/>
            </a:solidFill>
            <a:ln>
              <a:solidFill>
                <a:schemeClr val="tx1">
                  <a:lumMod val="95000"/>
                  <a:lumOff val="5000"/>
                </a:schemeClr>
              </a:solidFill>
            </a:ln>
            <a:effectLst>
              <a:outerShdw blurRad="50800" dist="38100" dir="2700000" algn="tl" rotWithShape="0">
                <a:prstClr val="black">
                  <a:alpha val="40000"/>
                </a:prstClr>
              </a:outerShdw>
            </a:effectLst>
          </p:spPr>
          <p:txBody>
            <a:bodyPr wrap="none" rtlCol="0">
              <a:spAutoFit/>
            </a:bodyPr>
            <a:lstStyle/>
            <a:p>
              <a:r>
                <a:rPr lang="en-US" sz="1600" dirty="0" smtClean="0"/>
                <a:t>Entire Antarctica </a:t>
              </a:r>
              <a:endParaRPr lang="en-US" sz="1600" dirty="0"/>
            </a:p>
          </p:txBody>
        </p:sp>
        <p:sp>
          <p:nvSpPr>
            <p:cNvPr id="27" name="Textfeld 26"/>
            <p:cNvSpPr txBox="1"/>
            <p:nvPr/>
          </p:nvSpPr>
          <p:spPr>
            <a:xfrm>
              <a:off x="8224665" y="4645858"/>
              <a:ext cx="353797" cy="246221"/>
            </a:xfrm>
            <a:prstGeom prst="rect">
              <a:avLst/>
            </a:prstGeom>
            <a:solidFill>
              <a:schemeClr val="bg1"/>
            </a:solidFill>
            <a:ln>
              <a:solidFill>
                <a:srgbClr val="039903"/>
              </a:solidFill>
            </a:ln>
            <a:effectLst>
              <a:outerShdw blurRad="50800" dist="38100" dir="8100000" algn="tr" rotWithShape="0">
                <a:prstClr val="black">
                  <a:alpha val="40000"/>
                </a:prstClr>
              </a:outerShdw>
            </a:effectLst>
          </p:spPr>
          <p:txBody>
            <a:bodyPr wrap="none" lIns="72000" tIns="0" rIns="72000" bIns="0" rtlCol="0">
              <a:spAutoFit/>
            </a:bodyPr>
            <a:lstStyle/>
            <a:p>
              <a:r>
                <a:rPr lang="en-US" sz="1600" dirty="0" smtClean="0">
                  <a:solidFill>
                    <a:srgbClr val="039903"/>
                  </a:solidFill>
                </a:rPr>
                <a:t>22</a:t>
              </a:r>
              <a:endParaRPr lang="en-US" sz="1600" dirty="0">
                <a:solidFill>
                  <a:srgbClr val="039903"/>
                </a:solidFill>
              </a:endParaRPr>
            </a:p>
          </p:txBody>
        </p:sp>
        <p:sp>
          <p:nvSpPr>
            <p:cNvPr id="28" name="Textfeld 27"/>
            <p:cNvSpPr txBox="1"/>
            <p:nvPr/>
          </p:nvSpPr>
          <p:spPr>
            <a:xfrm>
              <a:off x="7846639" y="4263530"/>
              <a:ext cx="249602" cy="246221"/>
            </a:xfrm>
            <a:prstGeom prst="rect">
              <a:avLst/>
            </a:prstGeom>
            <a:solidFill>
              <a:schemeClr val="bg1"/>
            </a:solidFill>
            <a:ln>
              <a:solidFill>
                <a:schemeClr val="accent4">
                  <a:lumMod val="75000"/>
                </a:schemeClr>
              </a:solidFill>
            </a:ln>
            <a:effectLst>
              <a:outerShdw blurRad="50800" dist="38100" dir="8100000" algn="tr" rotWithShape="0">
                <a:prstClr val="black">
                  <a:alpha val="40000"/>
                </a:prstClr>
              </a:outerShdw>
            </a:effectLst>
          </p:spPr>
          <p:txBody>
            <a:bodyPr wrap="none" lIns="72000" tIns="0" rIns="72000" bIns="0" rtlCol="0">
              <a:spAutoFit/>
            </a:bodyPr>
            <a:lstStyle/>
            <a:p>
              <a:r>
                <a:rPr lang="en-US" sz="1600" dirty="0" smtClean="0">
                  <a:solidFill>
                    <a:schemeClr val="accent4">
                      <a:lumMod val="75000"/>
                    </a:schemeClr>
                  </a:solidFill>
                </a:rPr>
                <a:t>6</a:t>
              </a:r>
              <a:endParaRPr lang="en-US" sz="1600" dirty="0">
                <a:solidFill>
                  <a:schemeClr val="accent4">
                    <a:lumMod val="75000"/>
                  </a:schemeClr>
                </a:solidFill>
              </a:endParaRPr>
            </a:p>
          </p:txBody>
        </p:sp>
        <p:cxnSp>
          <p:nvCxnSpPr>
            <p:cNvPr id="29" name="Gerader Verbinder 38"/>
            <p:cNvCxnSpPr/>
            <p:nvPr/>
          </p:nvCxnSpPr>
          <p:spPr>
            <a:xfrm flipV="1">
              <a:off x="5468675" y="2420890"/>
              <a:ext cx="171332" cy="331241"/>
            </a:xfrm>
            <a:prstGeom prst="line">
              <a:avLst/>
            </a:prstGeom>
            <a:ln w="28575">
              <a:solidFill>
                <a:srgbClr val="039903"/>
              </a:solidFill>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5147223" y="2696264"/>
              <a:ext cx="353797" cy="246221"/>
            </a:xfrm>
            <a:prstGeom prst="rect">
              <a:avLst/>
            </a:prstGeom>
            <a:solidFill>
              <a:schemeClr val="bg1"/>
            </a:solidFill>
            <a:ln>
              <a:solidFill>
                <a:srgbClr val="039903"/>
              </a:solidFill>
            </a:ln>
            <a:effectLst>
              <a:outerShdw blurRad="50800" dist="38100" dir="5400000" algn="t" rotWithShape="0">
                <a:prstClr val="black">
                  <a:alpha val="40000"/>
                </a:prstClr>
              </a:outerShdw>
            </a:effectLst>
          </p:spPr>
          <p:txBody>
            <a:bodyPr wrap="none" lIns="72000" tIns="0" rIns="72000" bIns="0" rtlCol="0">
              <a:spAutoFit/>
            </a:bodyPr>
            <a:lstStyle/>
            <a:p>
              <a:r>
                <a:rPr lang="en-US" sz="1600" dirty="0" smtClean="0">
                  <a:solidFill>
                    <a:srgbClr val="039903"/>
                  </a:solidFill>
                </a:rPr>
                <a:t>22</a:t>
              </a:r>
              <a:endParaRPr lang="en-US" sz="1600" dirty="0">
                <a:solidFill>
                  <a:srgbClr val="039903"/>
                </a:solidFill>
              </a:endParaRPr>
            </a:p>
          </p:txBody>
        </p:sp>
        <p:sp>
          <p:nvSpPr>
            <p:cNvPr id="31" name="Textfeld 30"/>
            <p:cNvSpPr txBox="1"/>
            <p:nvPr/>
          </p:nvSpPr>
          <p:spPr>
            <a:xfrm>
              <a:off x="7261274" y="697283"/>
              <a:ext cx="249602" cy="246221"/>
            </a:xfrm>
            <a:prstGeom prst="rect">
              <a:avLst/>
            </a:prstGeom>
            <a:solidFill>
              <a:schemeClr val="bg1"/>
            </a:solidFill>
            <a:ln>
              <a:solidFill>
                <a:schemeClr val="accent4">
                  <a:lumMod val="75000"/>
                </a:schemeClr>
              </a:solidFill>
            </a:ln>
            <a:effectLst>
              <a:outerShdw blurRad="50800" dist="38100" dir="8100000" algn="tr" rotWithShape="0">
                <a:prstClr val="black">
                  <a:alpha val="40000"/>
                </a:prstClr>
              </a:outerShdw>
            </a:effectLst>
          </p:spPr>
          <p:txBody>
            <a:bodyPr wrap="none" lIns="72000" tIns="0" rIns="72000" bIns="0" rtlCol="0">
              <a:spAutoFit/>
            </a:bodyPr>
            <a:lstStyle/>
            <a:p>
              <a:r>
                <a:rPr lang="en-US" sz="1600" dirty="0" smtClean="0">
                  <a:solidFill>
                    <a:schemeClr val="accent4">
                      <a:lumMod val="75000"/>
                    </a:schemeClr>
                  </a:solidFill>
                </a:rPr>
                <a:t>6</a:t>
              </a:r>
              <a:endParaRPr lang="en-US" sz="1600" dirty="0">
                <a:solidFill>
                  <a:schemeClr val="accent4">
                    <a:lumMod val="75000"/>
                  </a:schemeClr>
                </a:solidFill>
              </a:endParaRPr>
            </a:p>
          </p:txBody>
        </p:sp>
      </p:grpSp>
      <p:grpSp>
        <p:nvGrpSpPr>
          <p:cNvPr id="32" name="Gruppieren 31"/>
          <p:cNvGrpSpPr/>
          <p:nvPr/>
        </p:nvGrpSpPr>
        <p:grpSpPr>
          <a:xfrm>
            <a:off x="2998026" y="883578"/>
            <a:ext cx="1829862" cy="1281148"/>
            <a:chOff x="2998026" y="1032440"/>
            <a:chExt cx="1829862" cy="1281148"/>
          </a:xfrm>
        </p:grpSpPr>
        <p:pic>
          <p:nvPicPr>
            <p:cNvPr id="33" name="Grafik 32"/>
            <p:cNvPicPr>
              <a:picLocks noChangeAspect="1"/>
            </p:cNvPicPr>
            <p:nvPr/>
          </p:nvPicPr>
          <p:blipFill rotWithShape="1">
            <a:blip r:embed="rId4" cstate="print">
              <a:extLst>
                <a:ext uri="{28A0092B-C50C-407E-A947-70E740481C1C}">
                  <a14:useLocalDpi xmlns:a14="http://schemas.microsoft.com/office/drawing/2010/main" val="0"/>
                </a:ext>
              </a:extLst>
            </a:blip>
            <a:srcRect l="31012" t="82325" r="44999" b="5931"/>
            <a:stretch/>
          </p:blipFill>
          <p:spPr>
            <a:xfrm>
              <a:off x="2998026" y="1517337"/>
              <a:ext cx="1828279" cy="545380"/>
            </a:xfrm>
            <a:prstGeom prst="rect">
              <a:avLst/>
            </a:prstGeom>
          </p:spPr>
        </p:pic>
        <p:sp>
          <p:nvSpPr>
            <p:cNvPr id="34" name="Textfeld 33"/>
            <p:cNvSpPr txBox="1"/>
            <p:nvPr/>
          </p:nvSpPr>
          <p:spPr>
            <a:xfrm>
              <a:off x="3092220" y="1032440"/>
              <a:ext cx="1735668" cy="492443"/>
            </a:xfrm>
            <a:prstGeom prst="rect">
              <a:avLst/>
            </a:prstGeom>
            <a:solidFill>
              <a:schemeClr val="bg1"/>
            </a:solidFill>
          </p:spPr>
          <p:txBody>
            <a:bodyPr wrap="none" rtlCol="0">
              <a:spAutoFit/>
            </a:bodyPr>
            <a:lstStyle/>
            <a:p>
              <a:r>
                <a:rPr lang="en-US" sz="1400" dirty="0" smtClean="0"/>
                <a:t>Mean rate of </a:t>
              </a:r>
              <a:r>
                <a:rPr lang="en-US" sz="1400" dirty="0"/>
                <a:t>change </a:t>
              </a:r>
              <a:endParaRPr lang="en-US" sz="1400" dirty="0" smtClean="0"/>
            </a:p>
            <a:p>
              <a:r>
                <a:rPr lang="en-US" sz="1200" dirty="0" smtClean="0"/>
                <a:t>(08/2002–07/2016)</a:t>
              </a:r>
            </a:p>
          </p:txBody>
        </p:sp>
        <p:sp>
          <p:nvSpPr>
            <p:cNvPr id="35" name="Textfeld 34"/>
            <p:cNvSpPr txBox="1"/>
            <p:nvPr/>
          </p:nvSpPr>
          <p:spPr>
            <a:xfrm>
              <a:off x="3346275" y="2051978"/>
              <a:ext cx="1128579" cy="261610"/>
            </a:xfrm>
            <a:prstGeom prst="rect">
              <a:avLst/>
            </a:prstGeom>
            <a:solidFill>
              <a:schemeClr val="bg1"/>
            </a:solidFill>
          </p:spPr>
          <p:txBody>
            <a:bodyPr wrap="none" bIns="0" rtlCol="0">
              <a:spAutoFit/>
            </a:bodyPr>
            <a:lstStyle/>
            <a:p>
              <a:r>
                <a:rPr lang="en-US" sz="1400" dirty="0" smtClean="0"/>
                <a:t>[mm </a:t>
              </a:r>
              <a:r>
                <a:rPr lang="en-US" sz="1400" dirty="0" err="1" smtClean="0"/>
                <a:t>w.e</a:t>
              </a:r>
              <a:r>
                <a:rPr lang="en-US" sz="1400" dirty="0" smtClean="0"/>
                <a:t>./</a:t>
              </a:r>
              <a:r>
                <a:rPr lang="en-US" sz="1400" dirty="0" err="1" smtClean="0"/>
                <a:t>yr</a:t>
              </a:r>
              <a:r>
                <a:rPr lang="en-US" sz="1400" dirty="0" smtClean="0"/>
                <a:t>]</a:t>
              </a:r>
              <a:endParaRPr lang="en-US" sz="1200" dirty="0" smtClean="0"/>
            </a:p>
          </p:txBody>
        </p:sp>
      </p:grpSp>
    </p:spTree>
    <p:extLst>
      <p:ext uri="{BB962C8B-B14F-4D97-AF65-F5344CB8AC3E}">
        <p14:creationId xmlns:p14="http://schemas.microsoft.com/office/powerpoint/2010/main" val="3216480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12270"/>
            <a:ext cx="8839200" cy="360000"/>
          </a:xfrm>
        </p:spPr>
        <p:txBody>
          <a:bodyPr/>
          <a:lstStyle/>
          <a:p>
            <a:r>
              <a:rPr lang="en-US" altLang="de-DE" sz="2300" dirty="0" smtClean="0">
                <a:solidFill>
                  <a:srgbClr val="0F6FC6"/>
                </a:solidFill>
                <a:cs typeface="Arial" pitchFamily="34" charset="0"/>
              </a:rPr>
              <a:t>GRACE </a:t>
            </a:r>
            <a:r>
              <a:rPr lang="en-US" altLang="de-DE" sz="2300" dirty="0">
                <a:solidFill>
                  <a:srgbClr val="0F6FC6"/>
                </a:solidFill>
                <a:cs typeface="Arial" pitchFamily="34" charset="0"/>
              </a:rPr>
              <a:t>and Altimetry for Sea Level Rise Monitoring</a:t>
            </a:r>
          </a:p>
        </p:txBody>
      </p:sp>
      <p:pic>
        <p:nvPicPr>
          <p:cNvPr id="3" name="Picture 7" descr="fig_ipcc.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1" y="623035"/>
            <a:ext cx="7035800" cy="542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2"/>
          <p:cNvSpPr>
            <a:spLocks noChangeArrowheads="1"/>
          </p:cNvSpPr>
          <p:nvPr/>
        </p:nvSpPr>
        <p:spPr bwMode="auto">
          <a:xfrm>
            <a:off x="5715000" y="1678724"/>
            <a:ext cx="727075" cy="1382712"/>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pic>
        <p:nvPicPr>
          <p:cNvPr id="5" name="Picture 257" descr="jason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99238" y="1154848"/>
            <a:ext cx="1638300" cy="639762"/>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46888" y="3045560"/>
            <a:ext cx="1285875" cy="1055688"/>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8" name="Oval 2"/>
          <p:cNvSpPr>
            <a:spLocks noChangeArrowheads="1"/>
          </p:cNvSpPr>
          <p:nvPr/>
        </p:nvSpPr>
        <p:spPr bwMode="auto">
          <a:xfrm>
            <a:off x="5715000" y="3572610"/>
            <a:ext cx="609600" cy="1089025"/>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ndParaRPr>
          </a:p>
        </p:txBody>
      </p:sp>
    </p:spTree>
    <p:extLst>
      <p:ext uri="{BB962C8B-B14F-4D97-AF65-F5344CB8AC3E}">
        <p14:creationId xmlns:p14="http://schemas.microsoft.com/office/powerpoint/2010/main" val="1988720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728" y="561139"/>
            <a:ext cx="3919272" cy="4797152"/>
          </a:xfrm>
          <a:prstGeom prst="rect">
            <a:avLst/>
          </a:prstGeom>
        </p:spPr>
      </p:pic>
      <p:sp>
        <p:nvSpPr>
          <p:cNvPr id="6" name="Rectangle 2"/>
          <p:cNvSpPr>
            <a:spLocks noGrp="1" noChangeArrowheads="1"/>
          </p:cNvSpPr>
          <p:nvPr>
            <p:ph type="title"/>
          </p:nvPr>
        </p:nvSpPr>
        <p:spPr>
          <a:xfrm>
            <a:off x="152400" y="12270"/>
            <a:ext cx="8839200" cy="360000"/>
          </a:xfrm>
        </p:spPr>
        <p:txBody>
          <a:bodyPr/>
          <a:lstStyle/>
          <a:p>
            <a:r>
              <a:rPr lang="de-DE" sz="2400" dirty="0" smtClean="0"/>
              <a:t>GRACE-FO</a:t>
            </a:r>
            <a:endParaRPr lang="en-US" sz="2400" dirty="0" smtClean="0"/>
          </a:p>
        </p:txBody>
      </p:sp>
      <p:sp>
        <p:nvSpPr>
          <p:cNvPr id="4" name="Rechteck 3"/>
          <p:cNvSpPr/>
          <p:nvPr/>
        </p:nvSpPr>
        <p:spPr>
          <a:xfrm>
            <a:off x="331940" y="906279"/>
            <a:ext cx="4760760" cy="3631763"/>
          </a:xfrm>
          <a:prstGeom prst="rect">
            <a:avLst/>
          </a:prstGeom>
        </p:spPr>
        <p:txBody>
          <a:bodyPr wrap="square">
            <a:spAutoFit/>
          </a:bodyPr>
          <a:lstStyle/>
          <a:p>
            <a:pPr>
              <a:spcAft>
                <a:spcPts val="600"/>
              </a:spcAft>
            </a:pPr>
            <a:r>
              <a:rPr lang="en-US" sz="2000" b="1" dirty="0" smtClean="0"/>
              <a:t>NASA and GFZ </a:t>
            </a:r>
            <a:r>
              <a:rPr lang="en-US" sz="2000" dirty="0" smtClean="0"/>
              <a:t>responded to science community call for a </a:t>
            </a:r>
            <a:r>
              <a:rPr lang="en-US" sz="2000" b="1" dirty="0" smtClean="0"/>
              <a:t>continuation mission</a:t>
            </a:r>
            <a:r>
              <a:rPr lang="en-US" sz="2000" dirty="0" smtClean="0"/>
              <a:t> (GRACE Follow-On). </a:t>
            </a:r>
          </a:p>
          <a:p>
            <a:pPr>
              <a:spcAft>
                <a:spcPts val="600"/>
              </a:spcAft>
            </a:pPr>
            <a:endParaRPr lang="en-US" sz="2000" dirty="0"/>
          </a:p>
          <a:p>
            <a:pPr marL="342900" indent="-342900">
              <a:spcAft>
                <a:spcPts val="600"/>
              </a:spcAft>
              <a:buFont typeface="Arial" panose="020B0604020202020204" pitchFamily="34" charset="0"/>
              <a:buChar char="•"/>
            </a:pPr>
            <a:r>
              <a:rPr lang="en-US" sz="2000" dirty="0" smtClean="0"/>
              <a:t>Initial discussions in 2009/2010</a:t>
            </a:r>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r>
              <a:rPr lang="en-US" sz="2000" dirty="0" smtClean="0"/>
              <a:t>Funding in Germany secured 2012</a:t>
            </a:r>
          </a:p>
          <a:p>
            <a:pPr marL="342900" indent="-342900">
              <a:spcAft>
                <a:spcPts val="600"/>
              </a:spcAft>
              <a:buFont typeface="Arial" panose="020B0604020202020204" pitchFamily="34" charset="0"/>
              <a:buChar char="•"/>
            </a:pPr>
            <a:endParaRPr lang="de-DE" sz="2000" b="1" dirty="0" smtClean="0"/>
          </a:p>
          <a:p>
            <a:pPr marL="342900" indent="-342900">
              <a:spcAft>
                <a:spcPts val="600"/>
              </a:spcAft>
              <a:buFont typeface="Arial" panose="020B0604020202020204" pitchFamily="34" charset="0"/>
              <a:buChar char="•"/>
            </a:pPr>
            <a:r>
              <a:rPr lang="de-DE" sz="2000" dirty="0" smtClean="0"/>
              <a:t>GRACE-FO </a:t>
            </a:r>
            <a:r>
              <a:rPr lang="de-DE" sz="2000" dirty="0" err="1" smtClean="0"/>
              <a:t>launched</a:t>
            </a:r>
            <a:r>
              <a:rPr lang="de-DE" sz="2000" dirty="0" smtClean="0"/>
              <a:t> on May 22, 2018.</a:t>
            </a:r>
            <a:endParaRPr lang="en-US" sz="2000" dirty="0" smtClean="0"/>
          </a:p>
        </p:txBody>
      </p:sp>
    </p:spTree>
    <p:extLst>
      <p:ext uri="{BB962C8B-B14F-4D97-AF65-F5344CB8AC3E}">
        <p14:creationId xmlns:p14="http://schemas.microsoft.com/office/powerpoint/2010/main" val="3913824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152400" y="10160"/>
            <a:ext cx="8839200" cy="396240"/>
          </a:xfrm>
        </p:spPr>
        <p:txBody>
          <a:bodyPr/>
          <a:lstStyle/>
          <a:p>
            <a:r>
              <a:rPr lang="en-US" sz="2300" dirty="0" smtClean="0">
                <a:ea typeface="ＭＳ Ｐゴシック" pitchFamily="34" charset="-128"/>
              </a:rPr>
              <a:t>GRACE-FO in a Nutshell</a:t>
            </a:r>
          </a:p>
        </p:txBody>
      </p:sp>
      <p:pic>
        <p:nvPicPr>
          <p:cNvPr id="3" name="Picture 2">
            <a:extLst>
              <a:ext uri="{FF2B5EF4-FFF2-40B4-BE49-F238E27FC236}">
                <a16:creationId xmlns="" xmlns:a16="http://schemas.microsoft.com/office/drawing/2014/main" id="{E5ACD7EE-51CE-6D47-8138-D0134BF37C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51974"/>
            <a:ext cx="9144000" cy="6406026"/>
          </a:xfrm>
          <a:prstGeom prst="rect">
            <a:avLst/>
          </a:prstGeom>
        </p:spPr>
      </p:pic>
      <p:sp>
        <p:nvSpPr>
          <p:cNvPr id="4" name="TextBox 3">
            <a:extLst>
              <a:ext uri="{FF2B5EF4-FFF2-40B4-BE49-F238E27FC236}">
                <a16:creationId xmlns="" xmlns:a16="http://schemas.microsoft.com/office/drawing/2014/main" id="{A0E2377A-3EBE-A04F-B311-6E01B832324B}"/>
              </a:ext>
            </a:extLst>
          </p:cNvPr>
          <p:cNvSpPr txBox="1"/>
          <p:nvPr/>
        </p:nvSpPr>
        <p:spPr>
          <a:xfrm>
            <a:off x="4969541" y="614656"/>
            <a:ext cx="4200364" cy="5509200"/>
          </a:xfrm>
          <a:prstGeom prst="rect">
            <a:avLst/>
          </a:prstGeom>
          <a:noFill/>
        </p:spPr>
        <p:txBody>
          <a:bodyPr wrap="square" rtlCol="0">
            <a:spAutoFit/>
          </a:bodyPr>
          <a:lstStyle/>
          <a:p>
            <a:r>
              <a:rPr lang="en-US" sz="1600" b="1" dirty="0">
                <a:solidFill>
                  <a:schemeClr val="bg1"/>
                </a:solidFill>
                <a:latin typeface="Verdana" pitchFamily="34" charset="0"/>
                <a:ea typeface="Verdana" pitchFamily="34" charset="0"/>
              </a:rPr>
              <a:t>Nominal GRACE-FO Launch:</a:t>
            </a:r>
          </a:p>
          <a:p>
            <a:r>
              <a:rPr lang="en-US" sz="1600" b="1" dirty="0">
                <a:solidFill>
                  <a:schemeClr val="bg1"/>
                </a:solidFill>
                <a:latin typeface="Verdana" pitchFamily="34" charset="0"/>
                <a:ea typeface="Verdana" pitchFamily="34" charset="0"/>
              </a:rPr>
              <a:t>May 22, 2018</a:t>
            </a:r>
          </a:p>
          <a:p>
            <a:endParaRPr lang="en-US" sz="1600" b="1" dirty="0">
              <a:solidFill>
                <a:schemeClr val="bg1"/>
              </a:solidFill>
              <a:latin typeface="Verdana" pitchFamily="34" charset="0"/>
              <a:ea typeface="Verdana" pitchFamily="34" charset="0"/>
            </a:endParaRPr>
          </a:p>
          <a:p>
            <a:r>
              <a:rPr lang="en-US" sz="1600" b="1" dirty="0">
                <a:solidFill>
                  <a:schemeClr val="bg1"/>
                </a:solidFill>
                <a:latin typeface="Verdana" pitchFamily="34" charset="0"/>
                <a:ea typeface="Verdana" pitchFamily="34" charset="0"/>
              </a:rPr>
              <a:t>Launch-Early Orbit Phase (LEOP):</a:t>
            </a:r>
          </a:p>
          <a:p>
            <a:r>
              <a:rPr lang="en-US" sz="1600" b="1" dirty="0">
                <a:solidFill>
                  <a:schemeClr val="bg1"/>
                </a:solidFill>
                <a:latin typeface="Verdana" pitchFamily="34" charset="0"/>
                <a:ea typeface="Verdana" pitchFamily="34" charset="0"/>
              </a:rPr>
              <a:t>May-22 – May-26, 2018</a:t>
            </a:r>
          </a:p>
          <a:p>
            <a:endParaRPr lang="en-US" sz="1600" b="1" dirty="0">
              <a:solidFill>
                <a:schemeClr val="bg1"/>
              </a:solidFill>
              <a:latin typeface="Verdana" pitchFamily="34" charset="0"/>
              <a:ea typeface="Verdana" pitchFamily="34" charset="0"/>
            </a:endParaRPr>
          </a:p>
          <a:p>
            <a:r>
              <a:rPr lang="en-US" sz="1600" b="1" dirty="0">
                <a:solidFill>
                  <a:schemeClr val="bg1"/>
                </a:solidFill>
                <a:latin typeface="Verdana" pitchFamily="34" charset="0"/>
                <a:ea typeface="Verdana" pitchFamily="34" charset="0"/>
              </a:rPr>
              <a:t>In-Orbit-Checkout</a:t>
            </a:r>
            <a:r>
              <a:rPr lang="en-US" sz="1600" b="1" dirty="0">
                <a:solidFill>
                  <a:schemeClr val="bg1"/>
                </a:solidFill>
                <a:latin typeface="Verdana" pitchFamily="34" charset="0"/>
                <a:ea typeface="Verdana" pitchFamily="34" charset="0"/>
                <a:sym typeface="Wingdings" pitchFamily="2" charset="2"/>
              </a:rPr>
              <a:t> (IOC):</a:t>
            </a:r>
          </a:p>
          <a:p>
            <a:r>
              <a:rPr lang="en-US" sz="1600" b="1" dirty="0">
                <a:solidFill>
                  <a:schemeClr val="bg1"/>
                </a:solidFill>
                <a:latin typeface="Verdana" pitchFamily="34" charset="0"/>
                <a:ea typeface="Verdana" pitchFamily="34" charset="0"/>
                <a:sym typeface="Wingdings" pitchFamily="2" charset="2"/>
              </a:rPr>
              <a:t>May-27, 2018 – Jan-27, 2019</a:t>
            </a:r>
            <a:endParaRPr lang="en-US" sz="1600" b="1" dirty="0">
              <a:solidFill>
                <a:schemeClr val="bg1"/>
              </a:solidFill>
              <a:latin typeface="Verdana" pitchFamily="34" charset="0"/>
              <a:ea typeface="Verdana" pitchFamily="34" charset="0"/>
            </a:endParaRPr>
          </a:p>
          <a:p>
            <a:endParaRPr lang="en-US" sz="1600" b="1" dirty="0">
              <a:solidFill>
                <a:schemeClr val="bg1"/>
              </a:solidFill>
              <a:latin typeface="Verdana" pitchFamily="34" charset="0"/>
              <a:ea typeface="Verdana" pitchFamily="34" charset="0"/>
            </a:endParaRPr>
          </a:p>
          <a:p>
            <a:r>
              <a:rPr lang="en-US" sz="1600" b="1" dirty="0">
                <a:solidFill>
                  <a:schemeClr val="bg1"/>
                </a:solidFill>
                <a:latin typeface="Verdana" pitchFamily="34" charset="0"/>
                <a:ea typeface="Verdana" pitchFamily="34" charset="0"/>
              </a:rPr>
              <a:t>First Science Data:</a:t>
            </a:r>
          </a:p>
          <a:p>
            <a:r>
              <a:rPr lang="en-US" sz="1600" b="1" dirty="0">
                <a:solidFill>
                  <a:schemeClr val="bg1"/>
                </a:solidFill>
                <a:latin typeface="Verdana" pitchFamily="34" charset="0"/>
                <a:ea typeface="Verdana" pitchFamily="34" charset="0"/>
              </a:rPr>
              <a:t>May 30, 2018</a:t>
            </a:r>
          </a:p>
          <a:p>
            <a:endParaRPr lang="en-US" sz="1600" b="1" dirty="0">
              <a:solidFill>
                <a:schemeClr val="bg1"/>
              </a:solidFill>
              <a:latin typeface="Verdana" pitchFamily="34" charset="0"/>
              <a:ea typeface="Verdana" pitchFamily="34" charset="0"/>
            </a:endParaRPr>
          </a:p>
          <a:p>
            <a:r>
              <a:rPr lang="en-US" sz="1600" b="1" dirty="0">
                <a:solidFill>
                  <a:schemeClr val="bg1"/>
                </a:solidFill>
                <a:latin typeface="Verdana" pitchFamily="34" charset="0"/>
                <a:ea typeface="Verdana" pitchFamily="34" charset="0"/>
              </a:rPr>
              <a:t>Start of Science Phase ( E ):</a:t>
            </a:r>
          </a:p>
          <a:p>
            <a:r>
              <a:rPr lang="en-US" sz="1600" b="1" dirty="0">
                <a:solidFill>
                  <a:schemeClr val="bg1"/>
                </a:solidFill>
                <a:latin typeface="Verdana" pitchFamily="34" charset="0"/>
                <a:ea typeface="Verdana" pitchFamily="34" charset="0"/>
              </a:rPr>
              <a:t>Jan 28, 2019</a:t>
            </a:r>
          </a:p>
          <a:p>
            <a:endParaRPr lang="en-US" sz="1600" b="1" dirty="0">
              <a:solidFill>
                <a:schemeClr val="bg1"/>
              </a:solidFill>
              <a:latin typeface="Verdana" pitchFamily="34" charset="0"/>
              <a:ea typeface="Verdana" pitchFamily="34" charset="0"/>
            </a:endParaRPr>
          </a:p>
          <a:p>
            <a:r>
              <a:rPr lang="en-US" sz="1600" b="1" dirty="0">
                <a:solidFill>
                  <a:schemeClr val="bg1"/>
                </a:solidFill>
                <a:latin typeface="Verdana" pitchFamily="34" charset="0"/>
                <a:ea typeface="Verdana" pitchFamily="34" charset="0"/>
              </a:rPr>
              <a:t>First </a:t>
            </a:r>
            <a:r>
              <a:rPr lang="en-US" sz="1600" b="1" dirty="0" smtClean="0">
                <a:solidFill>
                  <a:schemeClr val="bg1"/>
                </a:solidFill>
                <a:latin typeface="Verdana" pitchFamily="34" charset="0"/>
                <a:ea typeface="Verdana" pitchFamily="34" charset="0"/>
              </a:rPr>
              <a:t>Level-1 Data </a:t>
            </a:r>
            <a:r>
              <a:rPr lang="en-US" sz="1600" b="1" dirty="0">
                <a:solidFill>
                  <a:schemeClr val="bg1"/>
                </a:solidFill>
                <a:latin typeface="Verdana" pitchFamily="34" charset="0"/>
                <a:ea typeface="Verdana" pitchFamily="34" charset="0"/>
              </a:rPr>
              <a:t>Delivery:</a:t>
            </a:r>
          </a:p>
          <a:p>
            <a:r>
              <a:rPr lang="en-US" sz="1600" b="1" dirty="0">
                <a:solidFill>
                  <a:schemeClr val="bg1"/>
                </a:solidFill>
                <a:latin typeface="Verdana" pitchFamily="34" charset="0"/>
                <a:ea typeface="Verdana" pitchFamily="34" charset="0"/>
              </a:rPr>
              <a:t>May 28, </a:t>
            </a:r>
            <a:r>
              <a:rPr lang="en-US" sz="1600" b="1" dirty="0" smtClean="0">
                <a:solidFill>
                  <a:schemeClr val="bg1"/>
                </a:solidFill>
                <a:latin typeface="Verdana" pitchFamily="34" charset="0"/>
                <a:ea typeface="Verdana" pitchFamily="34" charset="0"/>
              </a:rPr>
              <a:t>2019</a:t>
            </a:r>
          </a:p>
          <a:p>
            <a:endParaRPr lang="en-US" sz="1600" b="1" dirty="0">
              <a:solidFill>
                <a:schemeClr val="bg1"/>
              </a:solidFill>
              <a:latin typeface="Verdana" pitchFamily="34" charset="0"/>
              <a:ea typeface="Verdana" pitchFamily="34" charset="0"/>
            </a:endParaRPr>
          </a:p>
          <a:p>
            <a:r>
              <a:rPr lang="en-US" sz="1600" b="1" dirty="0">
                <a:solidFill>
                  <a:schemeClr val="bg1"/>
                </a:solidFill>
                <a:latin typeface="Verdana" pitchFamily="34" charset="0"/>
                <a:ea typeface="Verdana" pitchFamily="34" charset="0"/>
              </a:rPr>
              <a:t>First </a:t>
            </a:r>
            <a:r>
              <a:rPr lang="en-US" sz="1600" b="1" dirty="0" smtClean="0">
                <a:solidFill>
                  <a:schemeClr val="bg1"/>
                </a:solidFill>
                <a:latin typeface="Verdana" pitchFamily="34" charset="0"/>
                <a:ea typeface="Verdana" pitchFamily="34" charset="0"/>
              </a:rPr>
              <a:t>Level-2 </a:t>
            </a:r>
            <a:r>
              <a:rPr lang="en-US" sz="1600" b="1" dirty="0">
                <a:solidFill>
                  <a:schemeClr val="bg1"/>
                </a:solidFill>
                <a:latin typeface="Verdana" pitchFamily="34" charset="0"/>
                <a:ea typeface="Verdana" pitchFamily="34" charset="0"/>
              </a:rPr>
              <a:t>Data Delivery:</a:t>
            </a:r>
          </a:p>
          <a:p>
            <a:r>
              <a:rPr lang="en-US" sz="1600" b="1" dirty="0" smtClean="0">
                <a:solidFill>
                  <a:schemeClr val="bg1"/>
                </a:solidFill>
                <a:latin typeface="Verdana" pitchFamily="34" charset="0"/>
                <a:ea typeface="Verdana" pitchFamily="34" charset="0"/>
              </a:rPr>
              <a:t>Jul 26, </a:t>
            </a:r>
            <a:r>
              <a:rPr lang="en-US" sz="1600" b="1" dirty="0">
                <a:solidFill>
                  <a:schemeClr val="bg1"/>
                </a:solidFill>
                <a:latin typeface="Verdana" pitchFamily="34" charset="0"/>
                <a:ea typeface="Verdana" pitchFamily="34" charset="0"/>
              </a:rPr>
              <a:t>2019</a:t>
            </a:r>
          </a:p>
          <a:p>
            <a:endParaRPr lang="en-US" sz="1600" b="1" dirty="0">
              <a:solidFill>
                <a:schemeClr val="bg1"/>
              </a:solidFill>
              <a:latin typeface="Verdana" pitchFamily="34" charset="0"/>
              <a:ea typeface="Verdana" pitchFamily="34" charset="0"/>
            </a:endParaRPr>
          </a:p>
          <a:p>
            <a:endParaRPr lang="en-US" sz="1600" b="1" dirty="0">
              <a:solidFill>
                <a:schemeClr val="bg1"/>
              </a:solidFill>
              <a:latin typeface="Verdana" pitchFamily="34" charset="0"/>
              <a:ea typeface="Verdana" pitchFamily="34" charset="0"/>
            </a:endParaRPr>
          </a:p>
        </p:txBody>
      </p:sp>
    </p:spTree>
    <p:extLst>
      <p:ext uri="{BB962C8B-B14F-4D97-AF65-F5344CB8AC3E}">
        <p14:creationId xmlns:p14="http://schemas.microsoft.com/office/powerpoint/2010/main" val="1568138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152400" y="10160"/>
            <a:ext cx="8839200" cy="396240"/>
          </a:xfrm>
        </p:spPr>
        <p:txBody>
          <a:bodyPr/>
          <a:lstStyle/>
          <a:p>
            <a:r>
              <a:rPr lang="en-US" sz="2300" dirty="0" smtClean="0">
                <a:ea typeface="ＭＳ Ｐゴシック" pitchFamily="34" charset="-128"/>
              </a:rPr>
              <a:t>GRACE-FO Laser Ranging Interferometer (Tech Demo)</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376363"/>
            <a:ext cx="902017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711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152400" y="10160"/>
            <a:ext cx="8839200" cy="396240"/>
          </a:xfrm>
        </p:spPr>
        <p:txBody>
          <a:bodyPr/>
          <a:lstStyle/>
          <a:p>
            <a:r>
              <a:rPr lang="en-US" sz="2300" dirty="0" smtClean="0">
                <a:ea typeface="ＭＳ Ｐゴシック" pitchFamily="34" charset="-128"/>
              </a:rPr>
              <a:t>GRACE-FO LRI Data (Example GFZ Processing)</a:t>
            </a:r>
          </a:p>
        </p:txBody>
      </p:sp>
      <p:pic>
        <p:nvPicPr>
          <p:cNvPr id="5" name="Picture 2" descr="C:\Users\Frank\AppData\Local\Temp\KRR_vs_LRR_res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 y="594995"/>
            <a:ext cx="6858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995680" y="1161087"/>
            <a:ext cx="2154757" cy="461665"/>
          </a:xfrm>
          <a:prstGeom prst="rect">
            <a:avLst/>
          </a:prstGeom>
          <a:noFill/>
        </p:spPr>
        <p:txBody>
          <a:bodyPr wrap="none" rtlCol="0">
            <a:spAutoFit/>
          </a:bodyPr>
          <a:lstStyle/>
          <a:p>
            <a:r>
              <a:rPr lang="en-US" dirty="0" smtClean="0"/>
              <a:t>26 June 0-24h</a:t>
            </a:r>
            <a:endParaRPr lang="en-US" dirty="0"/>
          </a:p>
        </p:txBody>
      </p:sp>
      <p:grpSp>
        <p:nvGrpSpPr>
          <p:cNvPr id="7" name="Gruppieren 6"/>
          <p:cNvGrpSpPr/>
          <p:nvPr/>
        </p:nvGrpSpPr>
        <p:grpSpPr>
          <a:xfrm>
            <a:off x="2207260" y="1610995"/>
            <a:ext cx="6858000" cy="4800600"/>
            <a:chOff x="2207260" y="1773555"/>
            <a:chExt cx="6858000" cy="4800600"/>
          </a:xfrm>
        </p:grpSpPr>
        <p:pic>
          <p:nvPicPr>
            <p:cNvPr id="8" name="Picture 4" descr="C:\Users\Frank\AppData\Local\Temp\KRR_vs_LRR_res_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260" y="1773555"/>
              <a:ext cx="6858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150437" y="2329487"/>
              <a:ext cx="2239716" cy="461665"/>
            </a:xfrm>
            <a:prstGeom prst="rect">
              <a:avLst/>
            </a:prstGeom>
            <a:noFill/>
          </p:spPr>
          <p:txBody>
            <a:bodyPr wrap="none" rtlCol="0">
              <a:spAutoFit/>
            </a:bodyPr>
            <a:lstStyle/>
            <a:p>
              <a:r>
                <a:rPr lang="en-US" dirty="0" smtClean="0"/>
                <a:t>26 June 0-1.5h</a:t>
              </a:r>
              <a:endParaRPr lang="en-US" dirty="0"/>
            </a:p>
          </p:txBody>
        </p:sp>
      </p:grpSp>
    </p:spTree>
    <p:extLst>
      <p:ext uri="{BB962C8B-B14F-4D97-AF65-F5344CB8AC3E}">
        <p14:creationId xmlns:p14="http://schemas.microsoft.com/office/powerpoint/2010/main" val="4462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12270"/>
            <a:ext cx="8839200" cy="353490"/>
          </a:xfrm>
        </p:spPr>
        <p:txBody>
          <a:bodyPr/>
          <a:lstStyle/>
          <a:p>
            <a:r>
              <a:rPr lang="en-US" sz="2300" dirty="0" smtClean="0">
                <a:solidFill>
                  <a:srgbClr val="0F6FC6"/>
                </a:solidFill>
                <a:cs typeface="Arial" pitchFamily="34" charset="0"/>
              </a:rPr>
              <a:t>Mass Transport Monitoring from Space</a:t>
            </a:r>
            <a:endParaRPr lang="en-US" sz="2300" dirty="0">
              <a:solidFill>
                <a:srgbClr val="0F6FC6"/>
              </a:solidFill>
              <a:cs typeface="Arial" pitchFamily="34" charset="0"/>
            </a:endParaRPr>
          </a:p>
        </p:txBody>
      </p:sp>
      <p:pic>
        <p:nvPicPr>
          <p:cNvPr id="4" name="Picture 3" descr="Astrium-grace 7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40" y="601249"/>
            <a:ext cx="3996087" cy="2565463"/>
          </a:xfrm>
          <a:prstGeom prst="rect">
            <a:avLst/>
          </a:prstGeom>
        </p:spPr>
      </p:pic>
      <p:sp>
        <p:nvSpPr>
          <p:cNvPr id="2" name="Textfeld 1"/>
          <p:cNvSpPr txBox="1"/>
          <p:nvPr/>
        </p:nvSpPr>
        <p:spPr>
          <a:xfrm>
            <a:off x="228066" y="3383547"/>
            <a:ext cx="880043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mn-lt"/>
              </a:rPr>
              <a:t>GRACE = Gravity Recovery and Climate Experiment</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smtClean="0">
                <a:latin typeface="+mn-lt"/>
              </a:rPr>
              <a:t>The twin satellites and their relative motion in space are the </a:t>
            </a:r>
            <a:r>
              <a:rPr lang="en-US" sz="1600" dirty="0">
                <a:latin typeface="+mn-lt"/>
              </a:rPr>
              <a:t>e</a:t>
            </a:r>
            <a:r>
              <a:rPr lang="en-US" sz="1600" dirty="0" smtClean="0">
                <a:latin typeface="+mn-lt"/>
              </a:rPr>
              <a:t>xperiment!</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smtClean="0">
                <a:latin typeface="+mn-lt"/>
              </a:rPr>
              <a:t>GRACE and it´s successor GRACE Follow-on (GRACE-FO) are the only missions to monitor mass transport in system Earth</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smtClean="0">
                <a:latin typeface="+mn-lt"/>
              </a:rPr>
              <a:t>Mass transport is related to climate change related issues such as variations in the global water cycle (ground water depletion, droughts, flooding), ice melting in large glacier systems or sea level rise.</a:t>
            </a:r>
          </a:p>
        </p:txBody>
      </p:sp>
      <p:pic>
        <p:nvPicPr>
          <p:cNvPr id="6" name="Picture 2" descr="Bildergebnis für grace satellite 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259" y="601249"/>
            <a:ext cx="3493970" cy="262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566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152400" y="10160"/>
            <a:ext cx="8839200" cy="396240"/>
          </a:xfrm>
        </p:spPr>
        <p:txBody>
          <a:bodyPr/>
          <a:lstStyle/>
          <a:p>
            <a:r>
              <a:rPr lang="en-US" sz="2300" dirty="0" smtClean="0">
                <a:ea typeface="ＭＳ Ｐゴシック" pitchFamily="34" charset="-128"/>
              </a:rPr>
              <a:t>What can be expected from the GRACE-FO LRI?</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412" y="2272954"/>
            <a:ext cx="4802583" cy="417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6233826" y="1383031"/>
            <a:ext cx="2647782" cy="954107"/>
          </a:xfrm>
          <a:prstGeom prst="rect">
            <a:avLst/>
          </a:prstGeom>
          <a:noFill/>
        </p:spPr>
        <p:txBody>
          <a:bodyPr wrap="square" rtlCol="0">
            <a:spAutoFit/>
          </a:bodyPr>
          <a:lstStyle/>
          <a:p>
            <a:r>
              <a:rPr lang="de-DE" sz="1400" dirty="0" smtClean="0"/>
              <a:t>Flechtner et al. (2016):</a:t>
            </a:r>
            <a:r>
              <a:rPr lang="en-US" sz="1400" dirty="0" smtClean="0"/>
              <a:t> </a:t>
            </a:r>
            <a:r>
              <a:rPr lang="en-US" sz="1400" dirty="0"/>
              <a:t>What </a:t>
            </a:r>
            <a:r>
              <a:rPr lang="en-US" sz="1400" i="1" dirty="0"/>
              <a:t>Can be Expected</a:t>
            </a:r>
            <a:r>
              <a:rPr lang="en-US" sz="1400" dirty="0"/>
              <a:t> from the GRACE-FO Laser Ranging </a:t>
            </a:r>
            <a:r>
              <a:rPr lang="en-US" sz="1400" dirty="0" smtClean="0"/>
              <a:t>Interferometer, </a:t>
            </a:r>
            <a:r>
              <a:rPr lang="en-US" sz="1400" i="1" dirty="0" err="1" smtClean="0"/>
              <a:t>Surv</a:t>
            </a:r>
            <a:r>
              <a:rPr lang="en-US" sz="1400" i="1" dirty="0" smtClean="0"/>
              <a:t>. in </a:t>
            </a:r>
            <a:r>
              <a:rPr lang="en-US" sz="1400" i="1" dirty="0" err="1" smtClean="0"/>
              <a:t>Geoph</a:t>
            </a:r>
            <a:r>
              <a:rPr lang="en-US" sz="1400" dirty="0" smtClean="0"/>
              <a:t>.</a:t>
            </a:r>
            <a:r>
              <a:rPr lang="de-DE" sz="1400" dirty="0" smtClean="0"/>
              <a:t> </a:t>
            </a:r>
            <a:endParaRPr lang="de-DE" sz="1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14" y="435352"/>
            <a:ext cx="4898956" cy="217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46" r="9442" b="12049"/>
          <a:stretch/>
        </p:blipFill>
        <p:spPr bwMode="auto">
          <a:xfrm>
            <a:off x="302150" y="3064069"/>
            <a:ext cx="3244132" cy="281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870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eaLnBrk="1" hangingPunct="1">
              <a:defRPr/>
            </a:pPr>
            <a:r>
              <a:rPr lang="en-US" altLang="de-DE" sz="2600" dirty="0" smtClean="0">
                <a:solidFill>
                  <a:srgbClr val="0F6FC6"/>
                </a:solidFill>
                <a:cs typeface="Arial" pitchFamily="34" charset="0"/>
              </a:rPr>
              <a:t>Measurement Principle (1)</a:t>
            </a:r>
            <a:endParaRPr lang="de-DE" sz="2600" dirty="0" smtClean="0">
              <a:solidFill>
                <a:srgbClr val="0F6FC6"/>
              </a:solidFill>
              <a:ea typeface="+mn-ea"/>
              <a:cs typeface="Arial" pitchFamily="34" charset="0"/>
            </a:endParaRPr>
          </a:p>
        </p:txBody>
      </p:sp>
      <p:sp>
        <p:nvSpPr>
          <p:cNvPr id="64514" name="AutoShape 2" descr="Bildergebnis für dlr logo"/>
          <p:cNvSpPr>
            <a:spLocks noChangeAspect="1" noChangeArrowheads="1"/>
          </p:cNvSpPr>
          <p:nvPr/>
        </p:nvSpPr>
        <p:spPr bwMode="auto">
          <a:xfrm>
            <a:off x="155575" y="-623888"/>
            <a:ext cx="1562100" cy="1304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hteck 1"/>
          <p:cNvSpPr/>
          <p:nvPr/>
        </p:nvSpPr>
        <p:spPr bwMode="auto">
          <a:xfrm>
            <a:off x="3759200" y="6248400"/>
            <a:ext cx="1521465" cy="4775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6" name="Picture 7" descr="C:\Users\DaSchu\Desktop\EVER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213"/>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16"/>
          <p:cNvCxnSpPr/>
          <p:nvPr/>
        </p:nvCxnSpPr>
        <p:spPr>
          <a:xfrm flipH="1">
            <a:off x="5160963" y="2333625"/>
            <a:ext cx="576262" cy="519113"/>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17"/>
          <p:cNvCxnSpPr/>
          <p:nvPr/>
        </p:nvCxnSpPr>
        <p:spPr>
          <a:xfrm flipH="1">
            <a:off x="8169275" y="2133600"/>
            <a:ext cx="506413" cy="474663"/>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9" name="Group 15"/>
          <p:cNvGrpSpPr>
            <a:grpSpLocks/>
          </p:cNvGrpSpPr>
          <p:nvPr/>
        </p:nvGrpSpPr>
        <p:grpSpPr bwMode="auto">
          <a:xfrm>
            <a:off x="9180513" y="1916113"/>
            <a:ext cx="2882900" cy="647700"/>
            <a:chOff x="9180512" y="1916532"/>
            <a:chExt cx="2883670" cy="647541"/>
          </a:xfrm>
        </p:grpSpPr>
        <p:pic>
          <p:nvPicPr>
            <p:cNvPr id="10" name="Picture 3" descr="D:\DaSchu\Uni Hannover\Vorträge\2014_12_16_MyPhDefence\Figures\Introduction\MicrowaveBe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6616" y="2137970"/>
              <a:ext cx="1947566" cy="2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DaSchu\Uni Hannover\Vorträge\2014_12_16_MyPhDefence\Figures\Introduction\GRACEsat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0512" y="1916532"/>
              <a:ext cx="1151705" cy="64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2" descr="D:\DaSchu\Uni Hannover\Vorträge\2014_12_16_MyPhDefence\Figures\Introduction\GRACEsat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7000" y="193833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p:cNvSpPr txBox="1">
            <a:spLocks/>
          </p:cNvSpPr>
          <p:nvPr/>
        </p:nvSpPr>
        <p:spPr bwMode="auto">
          <a:xfrm>
            <a:off x="0" y="5766721"/>
            <a:ext cx="4572000" cy="331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1pPr>
            <a:lvl2pPr marL="742950" indent="-28575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2pPr>
            <a:lvl3pPr marL="11430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3pPr>
            <a:lvl4pPr marL="16002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4pPr>
            <a:lvl5pPr marL="20574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5pPr>
            <a:lvl6pPr marL="25146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6pPr>
            <a:lvl7pPr marL="29718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7pPr>
            <a:lvl8pPr marL="34290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8pPr>
            <a:lvl9pPr marL="38862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9pPr>
          </a:lstStyle>
          <a:p>
            <a:r>
              <a:rPr lang="de-DE" altLang="de-DE" sz="1200" dirty="0" err="1" smtClean="0"/>
              <a:t>Courtesy</a:t>
            </a:r>
            <a:r>
              <a:rPr lang="de-DE" altLang="de-DE" sz="1200" dirty="0" smtClean="0"/>
              <a:t>: D. Schütze (AEI Hannover)</a:t>
            </a:r>
            <a:endParaRPr lang="de-DE" altLang="de-DE" dirty="0"/>
          </a:p>
        </p:txBody>
      </p:sp>
      <p:graphicFrame>
        <p:nvGraphicFramePr>
          <p:cNvPr id="3" name="Objekt 2"/>
          <p:cNvGraphicFramePr>
            <a:graphicFrameLocks noChangeAspect="1"/>
          </p:cNvGraphicFramePr>
          <p:nvPr>
            <p:extLst>
              <p:ext uri="{D42A27DB-BD31-4B8C-83A1-F6EECF244321}">
                <p14:modId xmlns:p14="http://schemas.microsoft.com/office/powerpoint/2010/main" val="3227931052"/>
              </p:ext>
            </p:extLst>
          </p:nvPr>
        </p:nvGraphicFramePr>
        <p:xfrm>
          <a:off x="2387604" y="574146"/>
          <a:ext cx="2155825" cy="700087"/>
        </p:xfrm>
        <a:graphic>
          <a:graphicData uri="http://schemas.openxmlformats.org/presentationml/2006/ole">
            <mc:AlternateContent xmlns:mc="http://schemas.openxmlformats.org/markup-compatibility/2006">
              <mc:Choice xmlns:v="urn:schemas-microsoft-com:vml" Requires="v">
                <p:oleObj spid="_x0000_s1063" name="Formel" r:id="rId7" imgW="1409700" imgH="457200" progId="Equation.3">
                  <p:embed/>
                </p:oleObj>
              </mc:Choice>
              <mc:Fallback>
                <p:oleObj name="Formel" r:id="rId7" imgW="14097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7604" y="574146"/>
                        <a:ext cx="21558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feld 3"/>
          <p:cNvSpPr txBox="1"/>
          <p:nvPr/>
        </p:nvSpPr>
        <p:spPr>
          <a:xfrm>
            <a:off x="83730" y="681038"/>
            <a:ext cx="8039380" cy="369332"/>
          </a:xfrm>
          <a:prstGeom prst="rect">
            <a:avLst/>
          </a:prstGeom>
          <a:noFill/>
        </p:spPr>
        <p:txBody>
          <a:bodyPr wrap="none" rtlCol="0">
            <a:spAutoFit/>
          </a:bodyPr>
          <a:lstStyle/>
          <a:p>
            <a:r>
              <a:rPr lang="en-US" sz="1800" dirty="0" smtClean="0">
                <a:latin typeface="+mn-lt"/>
              </a:rPr>
              <a:t>Gravitational Law:			where 1=Earth, 2=Satellite </a:t>
            </a:r>
          </a:p>
        </p:txBody>
      </p:sp>
    </p:spTree>
    <p:extLst>
      <p:ext uri="{BB962C8B-B14F-4D97-AF65-F5344CB8AC3E}">
        <p14:creationId xmlns:p14="http://schemas.microsoft.com/office/powerpoint/2010/main" val="235694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25000" fill="hold" nodeType="clickEffect">
                                  <p:stCondLst>
                                    <p:cond delay="0"/>
                                  </p:stCondLst>
                                  <p:childTnLst>
                                    <p:animMotion origin="layout" path="M -1.94444E-6 -3.70807E-6 L -0.44114 -3.70807E-6 " pathEditMode="relative" rAng="0" ptsTypes="AA">
                                      <p:cBhvr>
                                        <p:cTn id="6" dur="3000" fill="hold"/>
                                        <p:tgtEl>
                                          <p:spTgt spid="9"/>
                                        </p:tgtEl>
                                        <p:attrNameLst>
                                          <p:attrName>ppt_x</p:attrName>
                                          <p:attrName>ppt_y</p:attrName>
                                        </p:attrNameLst>
                                      </p:cBhvr>
                                      <p:rCtr x="-22066" y="0"/>
                                    </p:animMotion>
                                  </p:childTnLst>
                                </p:cTn>
                              </p:par>
                              <p:par>
                                <p:cTn id="7" presetID="35" presetClass="path" presetSubtype="0" decel="25000" fill="hold" nodeType="withEffect">
                                  <p:stCondLst>
                                    <p:cond delay="0"/>
                                  </p:stCondLst>
                                  <p:childTnLst>
                                    <p:animMotion origin="layout" path="M 2.77778E-7 -2.19986E-6 L -0.40174 -2.19986E-6 " pathEditMode="relative" rAng="0" ptsTypes="AA">
                                      <p:cBhvr>
                                        <p:cTn id="8" dur="3000" fill="hold"/>
                                        <p:tgtEl>
                                          <p:spTgt spid="12"/>
                                        </p:tgtEl>
                                        <p:attrNameLst>
                                          <p:attrName>ppt_x</p:attrName>
                                          <p:attrName>ppt_y</p:attrName>
                                        </p:attrNameLst>
                                      </p:cBhvr>
                                      <p:rCtr x="-20087" y="0"/>
                                    </p:animMotion>
                                  </p:childTnLst>
                                </p:cTn>
                              </p:par>
                            </p:childTnLst>
                          </p:cTn>
                        </p:par>
                        <p:par>
                          <p:cTn id="9" fill="hold">
                            <p:stCondLst>
                              <p:cond delay="300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10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eaLnBrk="1" hangingPunct="1">
              <a:defRPr/>
            </a:pPr>
            <a:r>
              <a:rPr lang="en-US" altLang="de-DE" sz="2600" dirty="0" smtClean="0">
                <a:solidFill>
                  <a:srgbClr val="0F6FC6"/>
                </a:solidFill>
                <a:cs typeface="Arial" pitchFamily="34" charset="0"/>
              </a:rPr>
              <a:t>Measurement Principle (2)</a:t>
            </a:r>
            <a:endParaRPr lang="de-DE" sz="2600" dirty="0" smtClean="0">
              <a:solidFill>
                <a:srgbClr val="0F6FC6"/>
              </a:solidFill>
              <a:ea typeface="+mn-ea"/>
              <a:cs typeface="Arial" pitchFamily="34" charset="0"/>
            </a:endParaRPr>
          </a:p>
        </p:txBody>
      </p:sp>
      <p:sp>
        <p:nvSpPr>
          <p:cNvPr id="64514" name="AutoShape 2" descr="Bildergebnis für dlr logo"/>
          <p:cNvSpPr>
            <a:spLocks noChangeAspect="1" noChangeArrowheads="1"/>
          </p:cNvSpPr>
          <p:nvPr/>
        </p:nvSpPr>
        <p:spPr bwMode="auto">
          <a:xfrm>
            <a:off x="155575" y="-623888"/>
            <a:ext cx="1562100" cy="1304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hteck 1"/>
          <p:cNvSpPr/>
          <p:nvPr/>
        </p:nvSpPr>
        <p:spPr bwMode="auto">
          <a:xfrm>
            <a:off x="3759200" y="6248400"/>
            <a:ext cx="1521465" cy="4775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Footer Placeholder 4"/>
          <p:cNvSpPr txBox="1">
            <a:spLocks/>
          </p:cNvSpPr>
          <p:nvPr/>
        </p:nvSpPr>
        <p:spPr bwMode="auto">
          <a:xfrm>
            <a:off x="0" y="5766721"/>
            <a:ext cx="4572000" cy="331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1pPr>
            <a:lvl2pPr marL="742950" indent="-28575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2pPr>
            <a:lvl3pPr marL="11430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3pPr>
            <a:lvl4pPr marL="16002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4pPr>
            <a:lvl5pPr marL="20574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5pPr>
            <a:lvl6pPr marL="25146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6pPr>
            <a:lvl7pPr marL="29718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7pPr>
            <a:lvl8pPr marL="34290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8pPr>
            <a:lvl9pPr marL="38862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9pPr>
          </a:lstStyle>
          <a:p>
            <a:r>
              <a:rPr lang="de-DE" altLang="de-DE" sz="1200" dirty="0" err="1" smtClean="0"/>
              <a:t>Courtesy</a:t>
            </a:r>
            <a:r>
              <a:rPr lang="de-DE" altLang="de-DE" sz="1200" dirty="0" smtClean="0"/>
              <a:t>: D. Schütze (AEI Hannover)</a:t>
            </a:r>
            <a:endParaRPr lang="de-DE" altLang="de-DE" dirty="0"/>
          </a:p>
        </p:txBody>
      </p:sp>
      <p:pic>
        <p:nvPicPr>
          <p:cNvPr id="14" name="Picture 7" descr="C:\Users\DaSchu\Desktop\EVE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40"/>
          <p:cNvCxnSpPr/>
          <p:nvPr/>
        </p:nvCxnSpPr>
        <p:spPr>
          <a:xfrm flipH="1">
            <a:off x="5160963" y="2333625"/>
            <a:ext cx="576262" cy="519113"/>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42"/>
          <p:cNvCxnSpPr/>
          <p:nvPr/>
        </p:nvCxnSpPr>
        <p:spPr>
          <a:xfrm>
            <a:off x="3635375" y="2276475"/>
            <a:ext cx="320675" cy="520700"/>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43"/>
          <p:cNvCxnSpPr/>
          <p:nvPr/>
        </p:nvCxnSpPr>
        <p:spPr>
          <a:xfrm flipH="1">
            <a:off x="5003800" y="2303463"/>
            <a:ext cx="576263" cy="520700"/>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8" name="Group 28"/>
          <p:cNvGrpSpPr>
            <a:grpSpLocks/>
          </p:cNvGrpSpPr>
          <p:nvPr/>
        </p:nvGrpSpPr>
        <p:grpSpPr bwMode="auto">
          <a:xfrm>
            <a:off x="5148263" y="1916113"/>
            <a:ext cx="2882900" cy="647700"/>
            <a:chOff x="9180512" y="1916532"/>
            <a:chExt cx="2883670" cy="647541"/>
          </a:xfrm>
        </p:grpSpPr>
        <p:pic>
          <p:nvPicPr>
            <p:cNvPr id="19" name="Picture 3" descr="D:\DaSchu\Uni Hannover\Vorträge\2014_12_16_MyPhDefence\Figures\Introduction\MicrowaveBe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6616" y="2137970"/>
              <a:ext cx="1947566" cy="2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D:\DaSchu\Uni Hannover\Vorträge\2014_12_16_MyPhDefence\Figures\Introduction\GRACEsat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12" y="1916532"/>
              <a:ext cx="1151705" cy="64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1" name="Straight Arrow Connector 15"/>
          <p:cNvCxnSpPr/>
          <p:nvPr/>
        </p:nvCxnSpPr>
        <p:spPr>
          <a:xfrm flipH="1">
            <a:off x="8169275" y="2133600"/>
            <a:ext cx="506413" cy="474663"/>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2" name="Picture 2" descr="D:\DaSchu\Uni Hannover\Vorträge\2014_12_16_MyPhDefence\Figures\Introduction\GRACEsat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1938338"/>
            <a:ext cx="11509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80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25000" decel="25000" fill="hold" nodeType="withEffect">
                                  <p:stCondLst>
                                    <p:cond delay="0"/>
                                  </p:stCondLst>
                                  <p:childTnLst>
                                    <p:animMotion origin="layout" path="M 2.77778E-7 -3.70807E-6 L -0.22847 -3.70807E-6 " pathEditMode="relative" rAng="0" ptsTypes="AA">
                                      <p:cBhvr>
                                        <p:cTn id="6" dur="3000" fill="hold"/>
                                        <p:tgtEl>
                                          <p:spTgt spid="18"/>
                                        </p:tgtEl>
                                        <p:attrNameLst>
                                          <p:attrName>ppt_x</p:attrName>
                                          <p:attrName>ppt_y</p:attrName>
                                        </p:attrNameLst>
                                      </p:cBhvr>
                                      <p:rCtr x="-11424" y="0"/>
                                    </p:animMotion>
                                  </p:childTnLst>
                                </p:cTn>
                              </p:par>
                              <p:par>
                                <p:cTn id="7" presetID="35" presetClass="path" presetSubtype="0" accel="25000" decel="25000" fill="hold" nodeType="withEffect">
                                  <p:stCondLst>
                                    <p:cond delay="0"/>
                                  </p:stCondLst>
                                  <p:childTnLst>
                                    <p:animMotion origin="layout" path="M -3.61111E-6 -2.19986E-6 L -0.32274 -2.19986E-6 " pathEditMode="relative" rAng="0" ptsTypes="AA">
                                      <p:cBhvr>
                                        <p:cTn id="8" dur="3000" fill="hold"/>
                                        <p:tgtEl>
                                          <p:spTgt spid="22"/>
                                        </p:tgtEl>
                                        <p:attrNameLst>
                                          <p:attrName>ppt_x</p:attrName>
                                          <p:attrName>ppt_y</p:attrName>
                                        </p:attrNameLst>
                                      </p:cBhvr>
                                      <p:rCtr x="-16146" y="0"/>
                                    </p:animMotion>
                                  </p:childTnLst>
                                </p:cTn>
                              </p:par>
                              <p:par>
                                <p:cTn id="9" presetID="10" presetClass="exit" presetSubtype="0" fill="hold" nodeType="with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eaLnBrk="1" hangingPunct="1">
              <a:defRPr/>
            </a:pPr>
            <a:r>
              <a:rPr lang="en-US" altLang="de-DE" sz="2600" dirty="0" smtClean="0">
                <a:solidFill>
                  <a:srgbClr val="0F6FC6"/>
                </a:solidFill>
                <a:cs typeface="Arial" pitchFamily="34" charset="0"/>
              </a:rPr>
              <a:t>Measurement Principle (3)</a:t>
            </a:r>
            <a:endParaRPr lang="de-DE" sz="2600" dirty="0" smtClean="0">
              <a:solidFill>
                <a:srgbClr val="0F6FC6"/>
              </a:solidFill>
              <a:ea typeface="+mn-ea"/>
              <a:cs typeface="Arial" pitchFamily="34" charset="0"/>
            </a:endParaRPr>
          </a:p>
        </p:txBody>
      </p:sp>
      <p:sp>
        <p:nvSpPr>
          <p:cNvPr id="64514" name="AutoShape 2" descr="Bildergebnis für dlr logo"/>
          <p:cNvSpPr>
            <a:spLocks noChangeAspect="1" noChangeArrowheads="1"/>
          </p:cNvSpPr>
          <p:nvPr/>
        </p:nvSpPr>
        <p:spPr bwMode="auto">
          <a:xfrm>
            <a:off x="155575" y="-623888"/>
            <a:ext cx="1562100" cy="1304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hteck 1"/>
          <p:cNvSpPr/>
          <p:nvPr/>
        </p:nvSpPr>
        <p:spPr bwMode="auto">
          <a:xfrm>
            <a:off x="3759200" y="6248400"/>
            <a:ext cx="1521465" cy="4775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 name="Footer Placeholder 4"/>
          <p:cNvSpPr txBox="1">
            <a:spLocks/>
          </p:cNvSpPr>
          <p:nvPr/>
        </p:nvSpPr>
        <p:spPr bwMode="auto">
          <a:xfrm>
            <a:off x="0" y="5766721"/>
            <a:ext cx="4572000" cy="331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1pPr>
            <a:lvl2pPr marL="742950" indent="-28575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2pPr>
            <a:lvl3pPr marL="11430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3pPr>
            <a:lvl4pPr marL="16002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4pPr>
            <a:lvl5pPr marL="2057400" indent="-228600" algn="l" rtl="0" fontAlgn="base">
              <a:spcBef>
                <a:spcPct val="0"/>
              </a:spcBef>
              <a:spcAft>
                <a:spcPct val="0"/>
              </a:spcAft>
              <a:defRPr sz="1600" kern="1200">
                <a:solidFill>
                  <a:schemeClr val="tx1"/>
                </a:solidFill>
                <a:latin typeface="Arial" pitchFamily="34" charset="0"/>
                <a:ea typeface="ＭＳ Ｐゴシック" pitchFamily="34" charset="-128"/>
                <a:cs typeface="+mn-cs"/>
              </a:defRPr>
            </a:lvl5pPr>
            <a:lvl6pPr marL="25146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6pPr>
            <a:lvl7pPr marL="29718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7pPr>
            <a:lvl8pPr marL="34290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8pPr>
            <a:lvl9pPr marL="3886200" indent="-228600" algn="ctr" defTabSz="914400" rtl="0" eaLnBrk="0" fontAlgn="base" latinLnBrk="0" hangingPunct="0">
              <a:spcBef>
                <a:spcPct val="20000"/>
              </a:spcBef>
              <a:spcAft>
                <a:spcPct val="0"/>
              </a:spcAft>
              <a:defRPr sz="1600" kern="1200">
                <a:solidFill>
                  <a:schemeClr val="tx1"/>
                </a:solidFill>
                <a:latin typeface="Arial" pitchFamily="34" charset="0"/>
                <a:ea typeface="ＭＳ Ｐゴシック" pitchFamily="34" charset="-128"/>
                <a:cs typeface="+mn-cs"/>
              </a:defRPr>
            </a:lvl9pPr>
          </a:lstStyle>
          <a:p>
            <a:r>
              <a:rPr lang="de-DE" altLang="de-DE" sz="1200" dirty="0" err="1" smtClean="0"/>
              <a:t>Courtesy</a:t>
            </a:r>
            <a:r>
              <a:rPr lang="de-DE" altLang="de-DE" sz="1200" dirty="0" smtClean="0"/>
              <a:t>: D. Schütze (AEI Hannover)</a:t>
            </a:r>
            <a:endParaRPr lang="de-DE" altLang="de-DE" dirty="0"/>
          </a:p>
        </p:txBody>
      </p:sp>
      <p:pic>
        <p:nvPicPr>
          <p:cNvPr id="6" name="Picture 7" descr="C:\Users\DaSchu\Desktop\EVE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34"/>
          <p:cNvCxnSpPr/>
          <p:nvPr/>
        </p:nvCxnSpPr>
        <p:spPr>
          <a:xfrm flipH="1">
            <a:off x="5003800" y="2303463"/>
            <a:ext cx="576263" cy="520700"/>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25"/>
          <p:cNvCxnSpPr/>
          <p:nvPr/>
        </p:nvCxnSpPr>
        <p:spPr>
          <a:xfrm>
            <a:off x="3295650" y="2243138"/>
            <a:ext cx="536575" cy="581025"/>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26"/>
          <p:cNvCxnSpPr/>
          <p:nvPr/>
        </p:nvCxnSpPr>
        <p:spPr>
          <a:xfrm>
            <a:off x="627063" y="2235200"/>
            <a:ext cx="344487" cy="401638"/>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16"/>
          <p:cNvCxnSpPr/>
          <p:nvPr/>
        </p:nvCxnSpPr>
        <p:spPr>
          <a:xfrm>
            <a:off x="3635375" y="2276475"/>
            <a:ext cx="320675" cy="520700"/>
          </a:xfrm>
          <a:prstGeom prst="straightConnector1">
            <a:avLst/>
          </a:prstGeom>
          <a:ln w="38100">
            <a:solidFill>
              <a:srgbClr val="9C03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1" name="Group 18"/>
          <p:cNvGrpSpPr>
            <a:grpSpLocks/>
          </p:cNvGrpSpPr>
          <p:nvPr/>
        </p:nvGrpSpPr>
        <p:grpSpPr bwMode="auto">
          <a:xfrm>
            <a:off x="3055938" y="1916113"/>
            <a:ext cx="2884487" cy="647700"/>
            <a:chOff x="9180512" y="1916532"/>
            <a:chExt cx="2883670" cy="647541"/>
          </a:xfrm>
        </p:grpSpPr>
        <p:pic>
          <p:nvPicPr>
            <p:cNvPr id="12" name="Picture 3" descr="D:\DaSchu\Uni Hannover\Vorträge\2014_12_16_MyPhDefence\Figures\Introduction\MicrowaveBe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6616" y="2137970"/>
              <a:ext cx="1947566" cy="2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D:\DaSchu\Uni Hannover\Vorträge\2014_12_16_MyPhDefence\Figures\Introduction\GRACEsat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12" y="1916532"/>
              <a:ext cx="1151705" cy="64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 descr="D:\DaSchu\Uni Hannover\Vorträge\2014_12_16_MyPhDefence\Figures\Introduction\GRACEsat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93833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70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25000" decel="25000" fill="hold" nodeType="withEffect">
                                  <p:stCondLst>
                                    <p:cond delay="0"/>
                                  </p:stCondLst>
                                  <p:childTnLst>
                                    <p:animMotion origin="layout" path="M -2.77778E-7 -3.70807E-6 L -0.33038 -3.70807E-6 " pathEditMode="relative" rAng="0" ptsTypes="AA">
                                      <p:cBhvr>
                                        <p:cTn id="6" dur="3000" fill="hold"/>
                                        <p:tgtEl>
                                          <p:spTgt spid="11"/>
                                        </p:tgtEl>
                                        <p:attrNameLst>
                                          <p:attrName>ppt_x</p:attrName>
                                          <p:attrName>ppt_y</p:attrName>
                                        </p:attrNameLst>
                                      </p:cBhvr>
                                      <p:rCtr x="-16528" y="0"/>
                                    </p:animMotion>
                                  </p:childTnLst>
                                </p:cTn>
                              </p:par>
                              <p:par>
                                <p:cTn id="7" presetID="35" presetClass="path" presetSubtype="0" accel="25000" decel="25000" fill="hold" nodeType="withEffect">
                                  <p:stCondLst>
                                    <p:cond delay="0"/>
                                  </p:stCondLst>
                                  <p:childTnLst>
                                    <p:animMotion origin="layout" path="M -5.55556E-7 -2.19986E-6 L -0.2441 -2.19986E-6 " pathEditMode="relative" rAng="0" ptsTypes="AA">
                                      <p:cBhvr>
                                        <p:cTn id="8" dur="3000" fill="hold"/>
                                        <p:tgtEl>
                                          <p:spTgt spid="14"/>
                                        </p:tgtEl>
                                        <p:attrNameLst>
                                          <p:attrName>ppt_x</p:attrName>
                                          <p:attrName>ppt_y</p:attrName>
                                        </p:attrNameLst>
                                      </p:cBhvr>
                                      <p:rCtr x="-12205" y="0"/>
                                    </p:animMotion>
                                  </p:childTnLst>
                                </p:cTn>
                              </p:par>
                              <p:par>
                                <p:cTn id="9" presetID="10" presetClass="exit" presetSubtype="0" fill="hold" nodeType="with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ce_variation_convert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2425" y="542925"/>
            <a:ext cx="8372475" cy="5407819"/>
          </a:xfrm>
          <a:prstGeom prst="rect">
            <a:avLst/>
          </a:prstGeom>
        </p:spPr>
      </p:pic>
      <p:sp>
        <p:nvSpPr>
          <p:cNvPr id="14338" name="Rectangle 2"/>
          <p:cNvSpPr>
            <a:spLocks noGrp="1" noChangeArrowheads="1"/>
          </p:cNvSpPr>
          <p:nvPr>
            <p:ph type="title"/>
          </p:nvPr>
        </p:nvSpPr>
        <p:spPr>
          <a:xfrm>
            <a:off x="152400" y="4176"/>
            <a:ext cx="8839200" cy="360000"/>
          </a:xfrm>
        </p:spPr>
        <p:txBody>
          <a:bodyPr>
            <a:normAutofit fontScale="90000"/>
          </a:bodyPr>
          <a:lstStyle/>
          <a:p>
            <a:pPr eaLnBrk="1" hangingPunct="1">
              <a:defRPr/>
            </a:pPr>
            <a:r>
              <a:rPr lang="en-US" altLang="de-DE" sz="2600" dirty="0" smtClean="0">
                <a:solidFill>
                  <a:srgbClr val="0F6FC6"/>
                </a:solidFill>
                <a:cs typeface="Arial" pitchFamily="34" charset="0"/>
              </a:rPr>
              <a:t>Measurement Principle and KBR Accuracy</a:t>
            </a:r>
            <a:endParaRPr lang="de-DE" sz="2600" dirty="0" smtClean="0">
              <a:solidFill>
                <a:srgbClr val="0F6FC6"/>
              </a:solidFill>
              <a:ea typeface="+mn-ea"/>
              <a:cs typeface="Arial" pitchFamily="34" charset="0"/>
            </a:endParaRPr>
          </a:p>
        </p:txBody>
      </p:sp>
      <p:sp>
        <p:nvSpPr>
          <p:cNvPr id="64514" name="AutoShape 2" descr="Bildergebnis für dlr logo"/>
          <p:cNvSpPr>
            <a:spLocks noChangeAspect="1" noChangeArrowheads="1"/>
          </p:cNvSpPr>
          <p:nvPr/>
        </p:nvSpPr>
        <p:spPr bwMode="auto">
          <a:xfrm>
            <a:off x="155575" y="-623888"/>
            <a:ext cx="1562100" cy="1304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Line 14"/>
          <p:cNvSpPr>
            <a:spLocks noChangeShapeType="1"/>
          </p:cNvSpPr>
          <p:nvPr/>
        </p:nvSpPr>
        <p:spPr bwMode="auto">
          <a:xfrm flipV="1">
            <a:off x="4613275" y="1533525"/>
            <a:ext cx="0" cy="1034850"/>
          </a:xfrm>
          <a:prstGeom prst="line">
            <a:avLst/>
          </a:prstGeom>
          <a:noFill/>
          <a:ln w="50800">
            <a:solidFill>
              <a:srgbClr val="C00000"/>
            </a:solidFill>
            <a:round/>
            <a:headEnd type="none" w="sm" len="sm"/>
            <a:tailEnd type="triangle" w="sm" len="sm"/>
          </a:ln>
          <a:effectLst/>
        </p:spPr>
        <p:txBody>
          <a:bodyPr/>
          <a:lstStyle/>
          <a:p>
            <a:pPr fontAlgn="auto">
              <a:spcBef>
                <a:spcPts val="0"/>
              </a:spcBef>
              <a:spcAft>
                <a:spcPts val="0"/>
              </a:spcAft>
              <a:defRPr/>
            </a:pPr>
            <a:endParaRPr lang="de-DE" kern="0">
              <a:solidFill>
                <a:sysClr val="windowText" lastClr="000000"/>
              </a:solidFill>
              <a:latin typeface="Arial" charset="0"/>
            </a:endParaRPr>
          </a:p>
        </p:txBody>
      </p:sp>
      <p:grpSp>
        <p:nvGrpSpPr>
          <p:cNvPr id="18" name="Gruppieren 17"/>
          <p:cNvGrpSpPr>
            <a:grpSpLocks/>
          </p:cNvGrpSpPr>
          <p:nvPr/>
        </p:nvGrpSpPr>
        <p:grpSpPr bwMode="auto">
          <a:xfrm>
            <a:off x="3563938" y="2643682"/>
            <a:ext cx="4540250" cy="1276612"/>
            <a:chOff x="3563888" y="3563985"/>
            <a:chExt cx="4539555" cy="1277654"/>
          </a:xfrm>
        </p:grpSpPr>
        <p:sp>
          <p:nvSpPr>
            <p:cNvPr id="19" name="Rectangle 15"/>
            <p:cNvSpPr>
              <a:spLocks noChangeArrowheads="1"/>
            </p:cNvSpPr>
            <p:nvPr/>
          </p:nvSpPr>
          <p:spPr bwMode="auto">
            <a:xfrm>
              <a:off x="4211489" y="4384065"/>
              <a:ext cx="3891954" cy="457574"/>
            </a:xfrm>
            <a:prstGeom prst="rect">
              <a:avLst/>
            </a:prstGeom>
            <a:solidFill>
              <a:srgbClr val="FFFFFF"/>
            </a:solidFill>
            <a:ln w="25400">
              <a:solidFill>
                <a:srgbClr val="000000"/>
              </a:solidFill>
              <a:miter lim="800000"/>
              <a:headEnd/>
              <a:tailEnd/>
            </a:ln>
            <a:effectLst/>
          </p:spPr>
          <p:txBody>
            <a:bodyPr/>
            <a:lstStyle/>
            <a:p>
              <a:pPr algn="ctr" fontAlgn="auto">
                <a:spcBef>
                  <a:spcPts val="0"/>
                </a:spcBef>
                <a:spcAft>
                  <a:spcPts val="0"/>
                </a:spcAft>
                <a:defRPr/>
              </a:pPr>
              <a:r>
                <a:rPr lang="de-DE" sz="1800" kern="0" dirty="0" err="1" smtClean="0">
                  <a:solidFill>
                    <a:sysClr val="windowText" lastClr="000000"/>
                  </a:solidFill>
                  <a:latin typeface="Arial" charset="0"/>
                </a:rPr>
                <a:t>Accuracy</a:t>
              </a:r>
              <a:r>
                <a:rPr lang="de-DE" sz="1800" kern="0" dirty="0" smtClean="0">
                  <a:solidFill>
                    <a:sysClr val="windowText" lastClr="000000"/>
                  </a:solidFill>
                  <a:latin typeface="Arial" charset="0"/>
                </a:rPr>
                <a:t>: </a:t>
              </a:r>
              <a:r>
                <a:rPr lang="de-DE" sz="1800" kern="0" dirty="0">
                  <a:solidFill>
                    <a:sysClr val="windowText" lastClr="000000"/>
                  </a:solidFill>
                  <a:latin typeface="Arial" charset="0"/>
                </a:rPr>
                <a:t>1</a:t>
              </a:r>
              <a:r>
                <a:rPr lang="el-GR" sz="1800" kern="0" dirty="0">
                  <a:solidFill>
                    <a:sysClr val="windowText" lastClr="000000"/>
                  </a:solidFill>
                  <a:latin typeface="Arial" charset="0"/>
                </a:rPr>
                <a:t>μ</a:t>
              </a:r>
              <a:r>
                <a:rPr lang="de-DE" sz="1800" kern="0" dirty="0">
                  <a:solidFill>
                    <a:sysClr val="windowText" lastClr="000000"/>
                  </a:solidFill>
                  <a:latin typeface="Arial" charset="0"/>
                </a:rPr>
                <a:t>m = 12 </a:t>
              </a:r>
              <a:r>
                <a:rPr lang="de-DE" sz="1800" kern="0" dirty="0" err="1" smtClean="0">
                  <a:solidFill>
                    <a:sysClr val="windowText" lastClr="000000"/>
                  </a:solidFill>
                  <a:latin typeface="Arial" charset="0"/>
                </a:rPr>
                <a:t>digits</a:t>
              </a:r>
              <a:endParaRPr lang="de-DE" sz="1800" kern="0" dirty="0">
                <a:solidFill>
                  <a:sysClr val="windowText" lastClr="000000"/>
                </a:solidFill>
                <a:latin typeface="Arial" charset="0"/>
              </a:endParaRPr>
            </a:p>
          </p:txBody>
        </p:sp>
        <p:sp>
          <p:nvSpPr>
            <p:cNvPr id="20" name="Rectangle 13"/>
            <p:cNvSpPr>
              <a:spLocks noChangeArrowheads="1"/>
            </p:cNvSpPr>
            <p:nvPr/>
          </p:nvSpPr>
          <p:spPr bwMode="auto">
            <a:xfrm>
              <a:off x="3563888" y="3563985"/>
              <a:ext cx="3672913" cy="457574"/>
            </a:xfrm>
            <a:prstGeom prst="rect">
              <a:avLst/>
            </a:prstGeom>
            <a:solidFill>
              <a:srgbClr val="FFFFFF"/>
            </a:solidFill>
            <a:ln w="25400">
              <a:solidFill>
                <a:srgbClr val="000000"/>
              </a:solidFill>
              <a:miter lim="800000"/>
              <a:headEnd/>
              <a:tailEnd/>
            </a:ln>
            <a:effectLst/>
          </p:spPr>
          <p:txBody>
            <a:bodyPr/>
            <a:lstStyle/>
            <a:p>
              <a:pPr fontAlgn="auto">
                <a:spcBef>
                  <a:spcPts val="0"/>
                </a:spcBef>
                <a:spcAft>
                  <a:spcPts val="0"/>
                </a:spcAft>
                <a:defRPr/>
              </a:pPr>
              <a:r>
                <a:rPr lang="de-DE" sz="1800" kern="0" dirty="0" err="1" smtClean="0">
                  <a:solidFill>
                    <a:sysClr val="windowText" lastClr="000000"/>
                  </a:solidFill>
                  <a:latin typeface="Arial" charset="0"/>
                </a:rPr>
                <a:t>Distance</a:t>
              </a:r>
              <a:r>
                <a:rPr lang="de-DE" sz="1800" kern="0" dirty="0" smtClean="0">
                  <a:solidFill>
                    <a:sysClr val="windowText" lastClr="000000"/>
                  </a:solidFill>
                  <a:latin typeface="Arial" charset="0"/>
                </a:rPr>
                <a:t>: </a:t>
              </a:r>
              <a:r>
                <a:rPr lang="de-DE" sz="1800" kern="0" dirty="0">
                  <a:solidFill>
                    <a:sysClr val="windowText" lastClr="000000"/>
                  </a:solidFill>
                  <a:latin typeface="Arial" charset="0"/>
                </a:rPr>
                <a:t>ca. </a:t>
              </a:r>
              <a:r>
                <a:rPr lang="de-DE" sz="1800" kern="0" dirty="0" smtClean="0">
                  <a:solidFill>
                    <a:sysClr val="windowText" lastClr="000000"/>
                  </a:solidFill>
                  <a:latin typeface="Arial" charset="0"/>
                </a:rPr>
                <a:t>220,000000000 </a:t>
              </a:r>
              <a:r>
                <a:rPr lang="de-DE" sz="1800" kern="0" dirty="0">
                  <a:solidFill>
                    <a:sysClr val="windowText" lastClr="000000"/>
                  </a:solidFill>
                  <a:latin typeface="Arial" charset="0"/>
                </a:rPr>
                <a:t>km</a:t>
              </a:r>
            </a:p>
          </p:txBody>
        </p:sp>
        <p:sp>
          <p:nvSpPr>
            <p:cNvPr id="21" name="Line 14"/>
            <p:cNvSpPr>
              <a:spLocks noChangeShapeType="1"/>
            </p:cNvSpPr>
            <p:nvPr/>
          </p:nvSpPr>
          <p:spPr bwMode="auto">
            <a:xfrm flipH="1" flipV="1">
              <a:off x="6550591" y="3963497"/>
              <a:ext cx="0" cy="414676"/>
            </a:xfrm>
            <a:prstGeom prst="line">
              <a:avLst/>
            </a:prstGeom>
            <a:noFill/>
            <a:ln w="50800">
              <a:solidFill>
                <a:srgbClr val="C00000"/>
              </a:solidFill>
              <a:round/>
              <a:headEnd type="none" w="sm" len="sm"/>
              <a:tailEnd type="triangle" w="sm" len="sm"/>
            </a:ln>
            <a:effectLst/>
          </p:spPr>
          <p:txBody>
            <a:bodyPr/>
            <a:lstStyle/>
            <a:p>
              <a:pPr fontAlgn="auto">
                <a:spcBef>
                  <a:spcPts val="0"/>
                </a:spcBef>
                <a:spcAft>
                  <a:spcPts val="0"/>
                </a:spcAft>
                <a:defRPr/>
              </a:pPr>
              <a:endParaRPr lang="de-DE" kern="0">
                <a:solidFill>
                  <a:sysClr val="windowText" lastClr="000000"/>
                </a:solidFill>
                <a:latin typeface="Arial" charset="0"/>
              </a:endParaRPr>
            </a:p>
          </p:txBody>
        </p:sp>
      </p:grpSp>
    </p:spTree>
    <p:extLst>
      <p:ext uri="{BB962C8B-B14F-4D97-AF65-F5344CB8AC3E}">
        <p14:creationId xmlns:p14="http://schemas.microsoft.com/office/powerpoint/2010/main" val="22649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eaLnBrk="1" hangingPunct="1">
              <a:defRPr/>
            </a:pPr>
            <a:r>
              <a:rPr lang="de-DE" sz="2600" dirty="0" smtClean="0">
                <a:solidFill>
                  <a:srgbClr val="0F6FC6"/>
                </a:solidFill>
                <a:ea typeface="+mn-ea"/>
                <a:cs typeface="Arial" pitchFamily="34" charset="0"/>
              </a:rPr>
              <a:t>GRACE Instruments </a:t>
            </a:r>
            <a:r>
              <a:rPr lang="de-DE" sz="2600" dirty="0" err="1" smtClean="0">
                <a:solidFill>
                  <a:srgbClr val="0F6FC6"/>
                </a:solidFill>
                <a:ea typeface="+mn-ea"/>
                <a:cs typeface="Arial" pitchFamily="34" charset="0"/>
              </a:rPr>
              <a:t>and</a:t>
            </a:r>
            <a:r>
              <a:rPr lang="de-DE" sz="2600" dirty="0" smtClean="0">
                <a:solidFill>
                  <a:srgbClr val="0F6FC6"/>
                </a:solidFill>
                <a:ea typeface="+mn-ea"/>
                <a:cs typeface="Arial" pitchFamily="34" charset="0"/>
              </a:rPr>
              <a:t> </a:t>
            </a:r>
            <a:r>
              <a:rPr lang="de-DE" sz="2600" dirty="0" err="1" smtClean="0">
                <a:solidFill>
                  <a:srgbClr val="0F6FC6"/>
                </a:solidFill>
                <a:ea typeface="+mn-ea"/>
                <a:cs typeface="Arial" pitchFamily="34" charset="0"/>
              </a:rPr>
              <a:t>Observations</a:t>
            </a:r>
            <a:endParaRPr lang="de-DE" sz="2600" dirty="0" smtClean="0">
              <a:solidFill>
                <a:srgbClr val="0F6FC6"/>
              </a:solidFill>
              <a:ea typeface="+mn-ea"/>
              <a:cs typeface="Arial" pitchFamily="34" charset="0"/>
            </a:endParaRPr>
          </a:p>
        </p:txBody>
      </p:sp>
      <p:sp>
        <p:nvSpPr>
          <p:cNvPr id="10" name="Rectangle 3"/>
          <p:cNvSpPr txBox="1">
            <a:spLocks noChangeArrowheads="1"/>
          </p:cNvSpPr>
          <p:nvPr/>
        </p:nvSpPr>
        <p:spPr bwMode="auto">
          <a:xfrm>
            <a:off x="1514475" y="957568"/>
            <a:ext cx="7059613" cy="4525962"/>
          </a:xfrm>
          <a:prstGeom prst="rect">
            <a:avLst/>
          </a:prstGeom>
          <a:noFill/>
          <a:ln w="9525">
            <a:noFill/>
            <a:miter lim="800000"/>
            <a:headEnd/>
            <a:tailEnd/>
          </a:ln>
        </p:spPr>
        <p:txBody>
          <a:bodyPr/>
          <a:lstStyle/>
          <a:p>
            <a:pPr marL="342900" indent="-342900">
              <a:buFont typeface="Arial" pitchFamily="34" charset="0"/>
              <a:buNone/>
              <a:defRPr/>
            </a:pPr>
            <a:endParaRPr lang="en-US" altLang="de-DE">
              <a:latin typeface="+mn-lt"/>
              <a:cs typeface="+mn-cs"/>
            </a:endParaRPr>
          </a:p>
          <a:p>
            <a:pPr marL="342900" indent="-342900">
              <a:defRPr/>
            </a:pPr>
            <a:endParaRPr lang="en-US" altLang="de-DE">
              <a:latin typeface="+mn-lt"/>
              <a:cs typeface="+mn-cs"/>
            </a:endParaRPr>
          </a:p>
        </p:txBody>
      </p:sp>
      <p:sp>
        <p:nvSpPr>
          <p:cNvPr id="12" name="Text Box 4"/>
          <p:cNvSpPr txBox="1">
            <a:spLocks noChangeArrowheads="1"/>
          </p:cNvSpPr>
          <p:nvPr/>
        </p:nvSpPr>
        <p:spPr bwMode="auto">
          <a:xfrm>
            <a:off x="0" y="476381"/>
            <a:ext cx="3276600" cy="5265160"/>
          </a:xfrm>
          <a:prstGeom prst="rect">
            <a:avLst/>
          </a:prstGeom>
          <a:noFill/>
          <a:ln w="25400">
            <a:noFill/>
            <a:miter lim="800000"/>
            <a:headEnd/>
            <a:tailEnd/>
          </a:ln>
        </p:spPr>
        <p:txBody>
          <a:bodyPr wrap="square" lIns="90000" tIns="46800" rIns="90000" bIns="46800">
            <a:spAutoFit/>
          </a:bodyPr>
          <a:lstStyle/>
          <a:p>
            <a:pPr>
              <a:defRPr/>
            </a:pPr>
            <a:r>
              <a:rPr lang="en-US" sz="1600" b="1" dirty="0">
                <a:solidFill>
                  <a:srgbClr val="FF0000"/>
                </a:solidFill>
                <a:latin typeface="+mn-lt"/>
              </a:rPr>
              <a:t>Observation of gravitationally caused orbit perturbations along the common line of sight of a twin satellite pair</a:t>
            </a:r>
            <a:r>
              <a:rPr lang="en-US" sz="1600" dirty="0">
                <a:latin typeface="+mn-lt"/>
              </a:rPr>
              <a:t> </a:t>
            </a:r>
            <a:r>
              <a:rPr lang="en-US" sz="1600" dirty="0" smtClean="0">
                <a:latin typeface="+mn-lt"/>
              </a:rPr>
              <a:t>by </a:t>
            </a:r>
          </a:p>
          <a:p>
            <a:pPr marL="285750" indent="-285750">
              <a:buFont typeface="Arial" panose="020B0604020202020204" pitchFamily="34" charset="0"/>
              <a:buChar char="•"/>
              <a:defRPr/>
            </a:pPr>
            <a:r>
              <a:rPr lang="en-US" sz="1600" b="1" dirty="0" smtClean="0">
                <a:latin typeface="+mn-lt"/>
              </a:rPr>
              <a:t>high-low </a:t>
            </a:r>
            <a:r>
              <a:rPr lang="en-US" sz="1600" b="1" dirty="0">
                <a:latin typeface="+mn-lt"/>
              </a:rPr>
              <a:t>(GPS) </a:t>
            </a:r>
            <a:r>
              <a:rPr lang="en-US" sz="1600" dirty="0" smtClean="0">
                <a:latin typeface="+mn-lt"/>
              </a:rPr>
              <a:t>and</a:t>
            </a:r>
            <a:r>
              <a:rPr lang="en-US" sz="1600" b="1" dirty="0" smtClean="0">
                <a:latin typeface="+mn-lt"/>
              </a:rPr>
              <a:t> </a:t>
            </a:r>
          </a:p>
          <a:p>
            <a:pPr marL="285750" indent="-285750">
              <a:buFont typeface="Arial" panose="020B0604020202020204" pitchFamily="34" charset="0"/>
              <a:buChar char="•"/>
              <a:defRPr/>
            </a:pPr>
            <a:r>
              <a:rPr lang="en-US" sz="1600" b="1" dirty="0" smtClean="0">
                <a:latin typeface="+mn-lt"/>
              </a:rPr>
              <a:t>low-low </a:t>
            </a:r>
            <a:r>
              <a:rPr lang="en-US" sz="1600" b="1" dirty="0">
                <a:latin typeface="+mn-lt"/>
              </a:rPr>
              <a:t>(K-Band) </a:t>
            </a:r>
            <a:r>
              <a:rPr lang="en-US" sz="1600" b="1" dirty="0" smtClean="0">
                <a:latin typeface="+mn-lt"/>
              </a:rPr>
              <a:t>Satellite-to-Satellite </a:t>
            </a:r>
            <a:r>
              <a:rPr lang="en-US" sz="1600" b="1" dirty="0">
                <a:latin typeface="+mn-lt"/>
              </a:rPr>
              <a:t>Tracking (SST)</a:t>
            </a:r>
          </a:p>
          <a:p>
            <a:pPr>
              <a:defRPr/>
            </a:pPr>
            <a:endParaRPr lang="en-US" sz="1600" dirty="0">
              <a:latin typeface="+mn-lt"/>
            </a:endParaRPr>
          </a:p>
          <a:p>
            <a:pPr>
              <a:defRPr/>
            </a:pPr>
            <a:r>
              <a:rPr lang="en-US" sz="1600" dirty="0">
                <a:latin typeface="+mn-lt"/>
              </a:rPr>
              <a:t>Observation of non-gravitational accelerations by</a:t>
            </a:r>
            <a:r>
              <a:rPr lang="en-US" sz="1600" b="1" dirty="0">
                <a:latin typeface="+mn-lt"/>
              </a:rPr>
              <a:t> 3D Accelerometer </a:t>
            </a:r>
          </a:p>
          <a:p>
            <a:pPr>
              <a:defRPr/>
            </a:pPr>
            <a:endParaRPr lang="en-US" sz="1600" dirty="0">
              <a:latin typeface="+mn-lt"/>
            </a:endParaRPr>
          </a:p>
          <a:p>
            <a:pPr>
              <a:defRPr/>
            </a:pPr>
            <a:r>
              <a:rPr lang="en-US" sz="1600" dirty="0">
                <a:latin typeface="+mn-lt"/>
              </a:rPr>
              <a:t>Observation of the satellite and instrument orientation by </a:t>
            </a:r>
            <a:r>
              <a:rPr lang="en-US" sz="1600" b="1" dirty="0">
                <a:latin typeface="+mn-lt"/>
              </a:rPr>
              <a:t>Star Cameras</a:t>
            </a:r>
          </a:p>
          <a:p>
            <a:pPr>
              <a:defRPr/>
            </a:pPr>
            <a:endParaRPr lang="en-US" sz="1600" b="1" dirty="0">
              <a:latin typeface="+mn-lt"/>
            </a:endParaRPr>
          </a:p>
          <a:p>
            <a:pPr>
              <a:defRPr/>
            </a:pPr>
            <a:r>
              <a:rPr lang="en-US" sz="1600" dirty="0">
                <a:latin typeface="+mn-lt"/>
              </a:rPr>
              <a:t>Validation of GPS-derived orbit by </a:t>
            </a:r>
            <a:r>
              <a:rPr lang="en-US" sz="1600" b="1" dirty="0">
                <a:latin typeface="+mn-lt"/>
              </a:rPr>
              <a:t>Satellite Laser Ranging (SLR)</a:t>
            </a:r>
          </a:p>
        </p:txBody>
      </p:sp>
      <p:pic>
        <p:nvPicPr>
          <p:cNvPr id="15" name="Picture 3" descr="concept"/>
          <p:cNvPicPr>
            <a:picLocks noChangeAspect="1" noChangeArrowheads="1"/>
          </p:cNvPicPr>
          <p:nvPr/>
        </p:nvPicPr>
        <p:blipFill>
          <a:blip r:embed="rId3" cstate="print"/>
          <a:srcRect/>
          <a:stretch>
            <a:fillRect/>
          </a:stretch>
        </p:blipFill>
        <p:spPr bwMode="auto">
          <a:xfrm>
            <a:off x="3378939" y="563671"/>
            <a:ext cx="5689904" cy="5449008"/>
          </a:xfrm>
          <a:prstGeom prst="rect">
            <a:avLst/>
          </a:prstGeom>
          <a:noFill/>
          <a:ln w="9525">
            <a:noFill/>
            <a:miter lim="800000"/>
            <a:headEnd/>
            <a:tailEnd/>
          </a:ln>
        </p:spPr>
      </p:pic>
    </p:spTree>
    <p:extLst>
      <p:ext uri="{BB962C8B-B14F-4D97-AF65-F5344CB8AC3E}">
        <p14:creationId xmlns:p14="http://schemas.microsoft.com/office/powerpoint/2010/main" val="2798596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a:defRPr/>
            </a:pPr>
            <a:r>
              <a:rPr lang="de-DE" altLang="de-DE" sz="2600" dirty="0" err="1" smtClean="0">
                <a:solidFill>
                  <a:srgbClr val="0F6FC6"/>
                </a:solidFill>
                <a:ea typeface="+mn-ea"/>
                <a:cs typeface="Arial" pitchFamily="34" charset="0"/>
              </a:rPr>
              <a:t>Coarse</a:t>
            </a:r>
            <a:r>
              <a:rPr lang="de-DE" altLang="de-DE" sz="2600" dirty="0" smtClean="0">
                <a:solidFill>
                  <a:srgbClr val="0F6FC6"/>
                </a:solidFill>
                <a:ea typeface="+mn-ea"/>
                <a:cs typeface="Arial" pitchFamily="34" charset="0"/>
              </a:rPr>
              <a:t> </a:t>
            </a:r>
            <a:r>
              <a:rPr lang="de-DE" altLang="de-DE" sz="2600" dirty="0" err="1">
                <a:solidFill>
                  <a:srgbClr val="0F6FC6"/>
                </a:solidFill>
                <a:ea typeface="+mn-ea"/>
                <a:cs typeface="Arial" pitchFamily="34" charset="0"/>
              </a:rPr>
              <a:t>Principle</a:t>
            </a:r>
            <a:r>
              <a:rPr lang="de-DE" altLang="de-DE" sz="2600" dirty="0">
                <a:solidFill>
                  <a:srgbClr val="0F6FC6"/>
                </a:solidFill>
                <a:ea typeface="+mn-ea"/>
                <a:cs typeface="Arial" pitchFamily="34" charset="0"/>
              </a:rPr>
              <a:t> </a:t>
            </a:r>
            <a:r>
              <a:rPr lang="de-DE" altLang="de-DE" sz="2600" dirty="0" err="1">
                <a:solidFill>
                  <a:srgbClr val="0F6FC6"/>
                </a:solidFill>
                <a:ea typeface="+mn-ea"/>
                <a:cs typeface="Arial" pitchFamily="34" charset="0"/>
              </a:rPr>
              <a:t>of</a:t>
            </a:r>
            <a:r>
              <a:rPr lang="de-DE" altLang="de-DE" sz="2600" dirty="0">
                <a:solidFill>
                  <a:srgbClr val="0F6FC6"/>
                </a:solidFill>
                <a:ea typeface="+mn-ea"/>
                <a:cs typeface="Arial" pitchFamily="34" charset="0"/>
              </a:rPr>
              <a:t> Gravity Field Determination (1)</a:t>
            </a:r>
            <a:endParaRPr lang="de-DE" sz="2600" dirty="0">
              <a:solidFill>
                <a:srgbClr val="0F6FC6"/>
              </a:solidFill>
              <a:ea typeface="+mn-ea"/>
              <a:cs typeface="Arial" pitchFamily="34" charset="0"/>
            </a:endParaRPr>
          </a:p>
        </p:txBody>
      </p:sp>
      <p:pic>
        <p:nvPicPr>
          <p:cNvPr id="8" name="REIG_S4B.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2342" y="697831"/>
            <a:ext cx="4559165" cy="3419373"/>
          </a:xfrm>
          <a:prstGeom prst="rect">
            <a:avLst/>
          </a:prstGeom>
        </p:spPr>
      </p:pic>
      <p:sp>
        <p:nvSpPr>
          <p:cNvPr id="10" name="Textfeld 9"/>
          <p:cNvSpPr txBox="1"/>
          <p:nvPr/>
        </p:nvSpPr>
        <p:spPr>
          <a:xfrm>
            <a:off x="282342" y="4600876"/>
            <a:ext cx="8603242" cy="1600438"/>
          </a:xfrm>
          <a:prstGeom prst="rect">
            <a:avLst/>
          </a:prstGeom>
          <a:noFill/>
        </p:spPr>
        <p:txBody>
          <a:bodyPr wrap="square" rtlCol="0">
            <a:spAutoFit/>
          </a:bodyPr>
          <a:lstStyle/>
          <a:p>
            <a:r>
              <a:rPr lang="en-US" altLang="de-DE" sz="1600" dirty="0" smtClean="0"/>
              <a:t>Unknown parameters, incl. spherical harmonic coefficients, </a:t>
            </a:r>
            <a:r>
              <a:rPr lang="en-US" altLang="de-DE" sz="1600" dirty="0"/>
              <a:t>are obtained e.g. by dynamical orbit determination and least squares adjustment. </a:t>
            </a:r>
            <a:endParaRPr lang="en-US" altLang="de-DE" sz="1600" dirty="0" smtClean="0"/>
          </a:p>
          <a:p>
            <a:endParaRPr lang="en-US" altLang="de-DE" sz="1600" dirty="0"/>
          </a:p>
          <a:p>
            <a:r>
              <a:rPr lang="en-US" altLang="de-DE" sz="1600" dirty="0" smtClean="0"/>
              <a:t>Observations </a:t>
            </a:r>
            <a:r>
              <a:rPr lang="en-US" altLang="de-DE" sz="1600" dirty="0"/>
              <a:t>are the geometric difference of the (</a:t>
            </a:r>
            <a:r>
              <a:rPr lang="en-US" altLang="de-DE" sz="1600" b="1" dirty="0"/>
              <a:t>o</a:t>
            </a:r>
            <a:r>
              <a:rPr lang="en-US" altLang="de-DE" sz="1600" dirty="0"/>
              <a:t>bserved) real orbit from a (theoretical, </a:t>
            </a:r>
            <a:r>
              <a:rPr lang="en-US" altLang="de-DE" sz="1600" b="1" dirty="0"/>
              <a:t>c</a:t>
            </a:r>
            <a:r>
              <a:rPr lang="en-US" altLang="de-DE" sz="1600" dirty="0"/>
              <a:t>omputed) reference </a:t>
            </a:r>
            <a:r>
              <a:rPr lang="en-US" altLang="de-DE" sz="1600" dirty="0" smtClean="0"/>
              <a:t>orbit = </a:t>
            </a:r>
            <a:r>
              <a:rPr lang="en-US" altLang="de-DE" sz="1600" b="1" dirty="0" smtClean="0"/>
              <a:t>o-c</a:t>
            </a:r>
            <a:endParaRPr lang="en-US" altLang="de-DE" sz="1600" b="1" dirty="0"/>
          </a:p>
          <a:p>
            <a:pPr marL="342900" indent="-342900">
              <a:buFont typeface="Arial"/>
              <a:buChar char="•"/>
            </a:pPr>
            <a:endParaRPr lang="en-US" sz="1800" dirty="0" smtClean="0">
              <a:latin typeface="+mn-lt"/>
            </a:endParaRPr>
          </a:p>
        </p:txBody>
      </p:sp>
      <p:grpSp>
        <p:nvGrpSpPr>
          <p:cNvPr id="6" name="Group 1"/>
          <p:cNvGrpSpPr>
            <a:grpSpLocks noChangeAspect="1"/>
          </p:cNvGrpSpPr>
          <p:nvPr/>
        </p:nvGrpSpPr>
        <p:grpSpPr>
          <a:xfrm>
            <a:off x="5160450" y="675780"/>
            <a:ext cx="1825200" cy="1777238"/>
            <a:chOff x="1887310" y="1017095"/>
            <a:chExt cx="2205038" cy="2301478"/>
          </a:xfrm>
        </p:grpSpPr>
        <p:pic>
          <p:nvPicPr>
            <p:cNvPr id="7" name="Picture 3" descr="groundtrack1d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7310" y="1071864"/>
              <a:ext cx="2205038" cy="224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2623117" y="1017095"/>
              <a:ext cx="839391" cy="280988"/>
            </a:xfrm>
            <a:prstGeom prst="rect">
              <a:avLst/>
            </a:prstGeom>
            <a:solidFill>
              <a:schemeClr val="bg1"/>
            </a:solidFill>
            <a:ln w="25400">
              <a:solidFill>
                <a:schemeClr val="tx1"/>
              </a:solidFill>
              <a:miter lim="800000"/>
              <a:headEnd/>
              <a:tailEnd/>
            </a:ln>
            <a:effectLst>
              <a:outerShdw dist="107763" dir="2700000" algn="ctr" rotWithShape="0">
                <a:schemeClr val="bg2"/>
              </a:outerShdw>
            </a:effectLst>
          </p:spPr>
          <p:txBody>
            <a:bodyPr/>
            <a:lstStyle>
              <a:lvl1pPr eaLnBrk="0" hangingPunct="0">
                <a:defRPr sz="2000" b="1">
                  <a:solidFill>
                    <a:srgbClr val="DC2B0E"/>
                  </a:solidFill>
                  <a:latin typeface="News Gothic MT"/>
                  <a:cs typeface="Arial" pitchFamily="34" charset="0"/>
                </a:defRPr>
              </a:lvl1pPr>
              <a:lvl2pPr marL="742950" indent="-285750" eaLnBrk="0" hangingPunct="0">
                <a:defRPr sz="2000" b="1">
                  <a:solidFill>
                    <a:srgbClr val="DC2B0E"/>
                  </a:solidFill>
                  <a:latin typeface="News Gothic MT"/>
                  <a:cs typeface="Arial" pitchFamily="34" charset="0"/>
                </a:defRPr>
              </a:lvl2pPr>
              <a:lvl3pPr marL="1143000" indent="-228600" eaLnBrk="0" hangingPunct="0">
                <a:defRPr sz="2000" b="1">
                  <a:solidFill>
                    <a:srgbClr val="DC2B0E"/>
                  </a:solidFill>
                  <a:latin typeface="News Gothic MT"/>
                  <a:cs typeface="Arial" pitchFamily="34" charset="0"/>
                </a:defRPr>
              </a:lvl3pPr>
              <a:lvl4pPr marL="1600200" indent="-228600" eaLnBrk="0" hangingPunct="0">
                <a:defRPr sz="2000" b="1">
                  <a:solidFill>
                    <a:srgbClr val="DC2B0E"/>
                  </a:solidFill>
                  <a:latin typeface="News Gothic MT"/>
                  <a:cs typeface="Arial" pitchFamily="34" charset="0"/>
                </a:defRPr>
              </a:lvl4pPr>
              <a:lvl5pPr marL="2057400" indent="-228600" eaLnBrk="0" hangingPunct="0">
                <a:defRPr sz="2000" b="1">
                  <a:solidFill>
                    <a:srgbClr val="DC2B0E"/>
                  </a:solidFill>
                  <a:latin typeface="News Gothic MT"/>
                  <a:cs typeface="Arial" pitchFamily="34" charset="0"/>
                </a:defRPr>
              </a:lvl5pPr>
              <a:lvl6pPr marL="2514600" indent="-228600" eaLnBrk="0" fontAlgn="base" hangingPunct="0">
                <a:spcBef>
                  <a:spcPct val="0"/>
                </a:spcBef>
                <a:spcAft>
                  <a:spcPct val="0"/>
                </a:spcAft>
                <a:defRPr sz="2000" b="1">
                  <a:solidFill>
                    <a:srgbClr val="DC2B0E"/>
                  </a:solidFill>
                  <a:latin typeface="News Gothic MT"/>
                  <a:cs typeface="Arial" pitchFamily="34" charset="0"/>
                </a:defRPr>
              </a:lvl6pPr>
              <a:lvl7pPr marL="2971800" indent="-228600" eaLnBrk="0" fontAlgn="base" hangingPunct="0">
                <a:spcBef>
                  <a:spcPct val="0"/>
                </a:spcBef>
                <a:spcAft>
                  <a:spcPct val="0"/>
                </a:spcAft>
                <a:defRPr sz="2000" b="1">
                  <a:solidFill>
                    <a:srgbClr val="DC2B0E"/>
                  </a:solidFill>
                  <a:latin typeface="News Gothic MT"/>
                  <a:cs typeface="Arial" pitchFamily="34" charset="0"/>
                </a:defRPr>
              </a:lvl7pPr>
              <a:lvl8pPr marL="3429000" indent="-228600" eaLnBrk="0" fontAlgn="base" hangingPunct="0">
                <a:spcBef>
                  <a:spcPct val="0"/>
                </a:spcBef>
                <a:spcAft>
                  <a:spcPct val="0"/>
                </a:spcAft>
                <a:defRPr sz="2000" b="1">
                  <a:solidFill>
                    <a:srgbClr val="DC2B0E"/>
                  </a:solidFill>
                  <a:latin typeface="News Gothic MT"/>
                  <a:cs typeface="Arial" pitchFamily="34" charset="0"/>
                </a:defRPr>
              </a:lvl8pPr>
              <a:lvl9pPr marL="3886200" indent="-228600" eaLnBrk="0" fontAlgn="base" hangingPunct="0">
                <a:spcBef>
                  <a:spcPct val="0"/>
                </a:spcBef>
                <a:spcAft>
                  <a:spcPct val="0"/>
                </a:spcAft>
                <a:defRPr sz="2000" b="1">
                  <a:solidFill>
                    <a:srgbClr val="DC2B0E"/>
                  </a:solidFill>
                  <a:latin typeface="News Gothic MT"/>
                  <a:cs typeface="Arial" pitchFamily="34" charset="0"/>
                </a:defRPr>
              </a:lvl9pPr>
            </a:lstStyle>
            <a:p>
              <a:pPr eaLnBrk="1" hangingPunct="1"/>
              <a:r>
                <a:rPr lang="de-DE" altLang="de-DE" sz="1000" b="0" dirty="0">
                  <a:solidFill>
                    <a:schemeClr val="tx1"/>
                  </a:solidFill>
                  <a:latin typeface="Arial" pitchFamily="34" charset="0"/>
                </a:rPr>
                <a:t>1 </a:t>
              </a:r>
              <a:r>
                <a:rPr lang="de-DE" altLang="de-DE" sz="1000" b="0" dirty="0" err="1">
                  <a:solidFill>
                    <a:schemeClr val="tx1"/>
                  </a:solidFill>
                  <a:latin typeface="Arial" pitchFamily="34" charset="0"/>
                </a:rPr>
                <a:t>day</a:t>
              </a:r>
              <a:endParaRPr lang="de-DE" altLang="de-DE" sz="1000" b="0" dirty="0">
                <a:solidFill>
                  <a:schemeClr val="tx1"/>
                </a:solidFill>
                <a:latin typeface="Arial" pitchFamily="34" charset="0"/>
              </a:endParaRPr>
            </a:p>
          </p:txBody>
        </p:sp>
      </p:grpSp>
      <p:grpSp>
        <p:nvGrpSpPr>
          <p:cNvPr id="11" name="Gruppieren 3"/>
          <p:cNvGrpSpPr>
            <a:grpSpLocks/>
          </p:cNvGrpSpPr>
          <p:nvPr/>
        </p:nvGrpSpPr>
        <p:grpSpPr bwMode="auto">
          <a:xfrm>
            <a:off x="7198914" y="1141992"/>
            <a:ext cx="1825200" cy="1720800"/>
            <a:chOff x="2111037" y="2895960"/>
            <a:chExt cx="2998787" cy="3250836"/>
          </a:xfrm>
        </p:grpSpPr>
        <p:pic>
          <p:nvPicPr>
            <p:cNvPr id="12" name="Picture 4" descr="groundtrack15d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1037" y="3005134"/>
              <a:ext cx="299878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p:cNvSpPr>
              <a:spLocks noChangeArrowheads="1"/>
            </p:cNvSpPr>
            <p:nvPr/>
          </p:nvSpPr>
          <p:spPr bwMode="auto">
            <a:xfrm>
              <a:off x="3025956" y="2895960"/>
              <a:ext cx="1119188" cy="373063"/>
            </a:xfrm>
            <a:prstGeom prst="rect">
              <a:avLst/>
            </a:prstGeom>
            <a:solidFill>
              <a:schemeClr val="bg1"/>
            </a:solidFill>
            <a:ln w="25400">
              <a:solidFill>
                <a:schemeClr val="tx1"/>
              </a:solidFill>
              <a:miter lim="800000"/>
              <a:headEnd/>
              <a:tailEnd/>
            </a:ln>
            <a:effectLst>
              <a:outerShdw dist="107763" dir="2700000" algn="ctr" rotWithShape="0">
                <a:schemeClr val="bg2"/>
              </a:outerShdw>
            </a:effectLst>
          </p:spPr>
          <p:txBody>
            <a:bodyPr/>
            <a:lstStyle>
              <a:lvl1pPr eaLnBrk="0" hangingPunct="0">
                <a:defRPr sz="2000" b="1">
                  <a:solidFill>
                    <a:srgbClr val="DC2B0E"/>
                  </a:solidFill>
                  <a:latin typeface="News Gothic MT"/>
                  <a:cs typeface="Arial" pitchFamily="34" charset="0"/>
                </a:defRPr>
              </a:lvl1pPr>
              <a:lvl2pPr marL="742950" indent="-285750" eaLnBrk="0" hangingPunct="0">
                <a:defRPr sz="2000" b="1">
                  <a:solidFill>
                    <a:srgbClr val="DC2B0E"/>
                  </a:solidFill>
                  <a:latin typeface="News Gothic MT"/>
                  <a:cs typeface="Arial" pitchFamily="34" charset="0"/>
                </a:defRPr>
              </a:lvl2pPr>
              <a:lvl3pPr marL="1143000" indent="-228600" eaLnBrk="0" hangingPunct="0">
                <a:defRPr sz="2000" b="1">
                  <a:solidFill>
                    <a:srgbClr val="DC2B0E"/>
                  </a:solidFill>
                  <a:latin typeface="News Gothic MT"/>
                  <a:cs typeface="Arial" pitchFamily="34" charset="0"/>
                </a:defRPr>
              </a:lvl3pPr>
              <a:lvl4pPr marL="1600200" indent="-228600" eaLnBrk="0" hangingPunct="0">
                <a:defRPr sz="2000" b="1">
                  <a:solidFill>
                    <a:srgbClr val="DC2B0E"/>
                  </a:solidFill>
                  <a:latin typeface="News Gothic MT"/>
                  <a:cs typeface="Arial" pitchFamily="34" charset="0"/>
                </a:defRPr>
              </a:lvl4pPr>
              <a:lvl5pPr marL="2057400" indent="-228600" eaLnBrk="0" hangingPunct="0">
                <a:defRPr sz="2000" b="1">
                  <a:solidFill>
                    <a:srgbClr val="DC2B0E"/>
                  </a:solidFill>
                  <a:latin typeface="News Gothic MT"/>
                  <a:cs typeface="Arial" pitchFamily="34" charset="0"/>
                </a:defRPr>
              </a:lvl5pPr>
              <a:lvl6pPr marL="2514600" indent="-228600" eaLnBrk="0" fontAlgn="base" hangingPunct="0">
                <a:spcBef>
                  <a:spcPct val="0"/>
                </a:spcBef>
                <a:spcAft>
                  <a:spcPct val="0"/>
                </a:spcAft>
                <a:defRPr sz="2000" b="1">
                  <a:solidFill>
                    <a:srgbClr val="DC2B0E"/>
                  </a:solidFill>
                  <a:latin typeface="News Gothic MT"/>
                  <a:cs typeface="Arial" pitchFamily="34" charset="0"/>
                </a:defRPr>
              </a:lvl6pPr>
              <a:lvl7pPr marL="2971800" indent="-228600" eaLnBrk="0" fontAlgn="base" hangingPunct="0">
                <a:spcBef>
                  <a:spcPct val="0"/>
                </a:spcBef>
                <a:spcAft>
                  <a:spcPct val="0"/>
                </a:spcAft>
                <a:defRPr sz="2000" b="1">
                  <a:solidFill>
                    <a:srgbClr val="DC2B0E"/>
                  </a:solidFill>
                  <a:latin typeface="News Gothic MT"/>
                  <a:cs typeface="Arial" pitchFamily="34" charset="0"/>
                </a:defRPr>
              </a:lvl7pPr>
              <a:lvl8pPr marL="3429000" indent="-228600" eaLnBrk="0" fontAlgn="base" hangingPunct="0">
                <a:spcBef>
                  <a:spcPct val="0"/>
                </a:spcBef>
                <a:spcAft>
                  <a:spcPct val="0"/>
                </a:spcAft>
                <a:defRPr sz="2000" b="1">
                  <a:solidFill>
                    <a:srgbClr val="DC2B0E"/>
                  </a:solidFill>
                  <a:latin typeface="News Gothic MT"/>
                  <a:cs typeface="Arial" pitchFamily="34" charset="0"/>
                </a:defRPr>
              </a:lvl8pPr>
              <a:lvl9pPr marL="3886200" indent="-228600" eaLnBrk="0" fontAlgn="base" hangingPunct="0">
                <a:spcBef>
                  <a:spcPct val="0"/>
                </a:spcBef>
                <a:spcAft>
                  <a:spcPct val="0"/>
                </a:spcAft>
                <a:defRPr sz="2000" b="1">
                  <a:solidFill>
                    <a:srgbClr val="DC2B0E"/>
                  </a:solidFill>
                  <a:latin typeface="News Gothic MT"/>
                  <a:cs typeface="Arial" pitchFamily="34" charset="0"/>
                </a:defRPr>
              </a:lvl9pPr>
            </a:lstStyle>
            <a:p>
              <a:pPr eaLnBrk="1" hangingPunct="1"/>
              <a:r>
                <a:rPr lang="de-DE" altLang="de-DE" sz="1000" b="0" dirty="0">
                  <a:solidFill>
                    <a:schemeClr val="tx1"/>
                  </a:solidFill>
                  <a:latin typeface="Arial" pitchFamily="34" charset="0"/>
                </a:rPr>
                <a:t>15 </a:t>
              </a:r>
              <a:r>
                <a:rPr lang="de-DE" altLang="de-DE" sz="1000" b="0" dirty="0" err="1">
                  <a:solidFill>
                    <a:schemeClr val="tx1"/>
                  </a:solidFill>
                  <a:latin typeface="Arial" pitchFamily="34" charset="0"/>
                </a:rPr>
                <a:t>days</a:t>
              </a:r>
              <a:endParaRPr lang="de-DE" altLang="de-DE" sz="1000" b="0" dirty="0">
                <a:solidFill>
                  <a:schemeClr val="tx1"/>
                </a:solidFill>
                <a:latin typeface="Arial" pitchFamily="34" charset="0"/>
              </a:endParaRPr>
            </a:p>
          </p:txBody>
        </p:sp>
      </p:grpSp>
      <p:grpSp>
        <p:nvGrpSpPr>
          <p:cNvPr id="14" name="Gruppieren 4"/>
          <p:cNvGrpSpPr>
            <a:grpSpLocks/>
          </p:cNvGrpSpPr>
          <p:nvPr/>
        </p:nvGrpSpPr>
        <p:grpSpPr bwMode="auto">
          <a:xfrm>
            <a:off x="5842930" y="2694275"/>
            <a:ext cx="1826400" cy="1761041"/>
            <a:chOff x="4489934" y="3317820"/>
            <a:chExt cx="3038475" cy="3216810"/>
          </a:xfrm>
        </p:grpSpPr>
        <p:pic>
          <p:nvPicPr>
            <p:cNvPr id="15" name="Picture 5" descr="groundtrack30d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9934" y="3392967"/>
              <a:ext cx="303847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p:cNvSpPr>
              <a:spLocks noChangeArrowheads="1"/>
            </p:cNvSpPr>
            <p:nvPr/>
          </p:nvSpPr>
          <p:spPr bwMode="auto">
            <a:xfrm>
              <a:off x="5332175" y="3317820"/>
              <a:ext cx="1119187" cy="373063"/>
            </a:xfrm>
            <a:prstGeom prst="rect">
              <a:avLst/>
            </a:prstGeom>
            <a:solidFill>
              <a:schemeClr val="bg1"/>
            </a:solidFill>
            <a:ln w="25400">
              <a:solidFill>
                <a:schemeClr val="tx1"/>
              </a:solidFill>
              <a:miter lim="800000"/>
              <a:headEnd/>
              <a:tailEnd/>
            </a:ln>
            <a:effectLst>
              <a:outerShdw dist="107763" dir="2700000" algn="ctr" rotWithShape="0">
                <a:schemeClr val="bg2"/>
              </a:outerShdw>
            </a:effectLst>
          </p:spPr>
          <p:txBody>
            <a:bodyPr/>
            <a:lstStyle>
              <a:lvl1pPr eaLnBrk="0" hangingPunct="0">
                <a:defRPr sz="2000" b="1">
                  <a:solidFill>
                    <a:srgbClr val="DC2B0E"/>
                  </a:solidFill>
                  <a:latin typeface="News Gothic MT"/>
                  <a:cs typeface="Arial" pitchFamily="34" charset="0"/>
                </a:defRPr>
              </a:lvl1pPr>
              <a:lvl2pPr marL="742950" indent="-285750" eaLnBrk="0" hangingPunct="0">
                <a:defRPr sz="2000" b="1">
                  <a:solidFill>
                    <a:srgbClr val="DC2B0E"/>
                  </a:solidFill>
                  <a:latin typeface="News Gothic MT"/>
                  <a:cs typeface="Arial" pitchFamily="34" charset="0"/>
                </a:defRPr>
              </a:lvl2pPr>
              <a:lvl3pPr marL="1143000" indent="-228600" eaLnBrk="0" hangingPunct="0">
                <a:defRPr sz="2000" b="1">
                  <a:solidFill>
                    <a:srgbClr val="DC2B0E"/>
                  </a:solidFill>
                  <a:latin typeface="News Gothic MT"/>
                  <a:cs typeface="Arial" pitchFamily="34" charset="0"/>
                </a:defRPr>
              </a:lvl3pPr>
              <a:lvl4pPr marL="1600200" indent="-228600" eaLnBrk="0" hangingPunct="0">
                <a:defRPr sz="2000" b="1">
                  <a:solidFill>
                    <a:srgbClr val="DC2B0E"/>
                  </a:solidFill>
                  <a:latin typeface="News Gothic MT"/>
                  <a:cs typeface="Arial" pitchFamily="34" charset="0"/>
                </a:defRPr>
              </a:lvl4pPr>
              <a:lvl5pPr marL="2057400" indent="-228600" eaLnBrk="0" hangingPunct="0">
                <a:defRPr sz="2000" b="1">
                  <a:solidFill>
                    <a:srgbClr val="DC2B0E"/>
                  </a:solidFill>
                  <a:latin typeface="News Gothic MT"/>
                  <a:cs typeface="Arial" pitchFamily="34" charset="0"/>
                </a:defRPr>
              </a:lvl5pPr>
              <a:lvl6pPr marL="2514600" indent="-228600" eaLnBrk="0" fontAlgn="base" hangingPunct="0">
                <a:spcBef>
                  <a:spcPct val="0"/>
                </a:spcBef>
                <a:spcAft>
                  <a:spcPct val="0"/>
                </a:spcAft>
                <a:defRPr sz="2000" b="1">
                  <a:solidFill>
                    <a:srgbClr val="DC2B0E"/>
                  </a:solidFill>
                  <a:latin typeface="News Gothic MT"/>
                  <a:cs typeface="Arial" pitchFamily="34" charset="0"/>
                </a:defRPr>
              </a:lvl6pPr>
              <a:lvl7pPr marL="2971800" indent="-228600" eaLnBrk="0" fontAlgn="base" hangingPunct="0">
                <a:spcBef>
                  <a:spcPct val="0"/>
                </a:spcBef>
                <a:spcAft>
                  <a:spcPct val="0"/>
                </a:spcAft>
                <a:defRPr sz="2000" b="1">
                  <a:solidFill>
                    <a:srgbClr val="DC2B0E"/>
                  </a:solidFill>
                  <a:latin typeface="News Gothic MT"/>
                  <a:cs typeface="Arial" pitchFamily="34" charset="0"/>
                </a:defRPr>
              </a:lvl7pPr>
              <a:lvl8pPr marL="3429000" indent="-228600" eaLnBrk="0" fontAlgn="base" hangingPunct="0">
                <a:spcBef>
                  <a:spcPct val="0"/>
                </a:spcBef>
                <a:spcAft>
                  <a:spcPct val="0"/>
                </a:spcAft>
                <a:defRPr sz="2000" b="1">
                  <a:solidFill>
                    <a:srgbClr val="DC2B0E"/>
                  </a:solidFill>
                  <a:latin typeface="News Gothic MT"/>
                  <a:cs typeface="Arial" pitchFamily="34" charset="0"/>
                </a:defRPr>
              </a:lvl8pPr>
              <a:lvl9pPr marL="3886200" indent="-228600" eaLnBrk="0" fontAlgn="base" hangingPunct="0">
                <a:spcBef>
                  <a:spcPct val="0"/>
                </a:spcBef>
                <a:spcAft>
                  <a:spcPct val="0"/>
                </a:spcAft>
                <a:defRPr sz="2000" b="1">
                  <a:solidFill>
                    <a:srgbClr val="DC2B0E"/>
                  </a:solidFill>
                  <a:latin typeface="News Gothic MT"/>
                  <a:cs typeface="Arial" pitchFamily="34" charset="0"/>
                </a:defRPr>
              </a:lvl9pPr>
            </a:lstStyle>
            <a:p>
              <a:pPr eaLnBrk="1" hangingPunct="1"/>
              <a:r>
                <a:rPr lang="de-DE" altLang="de-DE" sz="1000" b="0" dirty="0">
                  <a:solidFill>
                    <a:schemeClr val="tx1"/>
                  </a:solidFill>
                  <a:latin typeface="Arial" pitchFamily="34" charset="0"/>
                </a:rPr>
                <a:t>30 </a:t>
              </a:r>
              <a:r>
                <a:rPr lang="de-DE" altLang="de-DE" sz="1000" b="0" dirty="0" err="1">
                  <a:solidFill>
                    <a:schemeClr val="tx1"/>
                  </a:solidFill>
                  <a:latin typeface="Arial" pitchFamily="34" charset="0"/>
                </a:rPr>
                <a:t>days</a:t>
              </a:r>
              <a:endParaRPr lang="de-DE" altLang="de-DE" sz="1000" b="0" dirty="0">
                <a:solidFill>
                  <a:schemeClr val="tx1"/>
                </a:solidFill>
                <a:latin typeface="Arial" pitchFamily="34" charset="0"/>
              </a:endParaRPr>
            </a:p>
          </p:txBody>
        </p:sp>
      </p:grpSp>
    </p:spTree>
    <p:extLst>
      <p:ext uri="{BB962C8B-B14F-4D97-AF65-F5344CB8AC3E}">
        <p14:creationId xmlns:p14="http://schemas.microsoft.com/office/powerpoint/2010/main" val="265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4176"/>
            <a:ext cx="8839200" cy="360000"/>
          </a:xfrm>
        </p:spPr>
        <p:txBody>
          <a:bodyPr>
            <a:normAutofit fontScale="90000"/>
          </a:bodyPr>
          <a:lstStyle/>
          <a:p>
            <a:pPr>
              <a:defRPr/>
            </a:pPr>
            <a:r>
              <a:rPr lang="de-DE" altLang="de-DE" sz="2600" dirty="0" err="1" smtClean="0">
                <a:solidFill>
                  <a:srgbClr val="0F6FC6"/>
                </a:solidFill>
                <a:ea typeface="+mn-ea"/>
                <a:cs typeface="Arial" pitchFamily="34" charset="0"/>
              </a:rPr>
              <a:t>Coarse</a:t>
            </a:r>
            <a:r>
              <a:rPr lang="de-DE" altLang="de-DE" sz="2600" dirty="0" smtClean="0">
                <a:solidFill>
                  <a:srgbClr val="0F6FC6"/>
                </a:solidFill>
                <a:ea typeface="+mn-ea"/>
                <a:cs typeface="Arial" pitchFamily="34" charset="0"/>
              </a:rPr>
              <a:t> </a:t>
            </a:r>
            <a:r>
              <a:rPr lang="de-DE" altLang="de-DE" sz="2600" dirty="0" err="1">
                <a:solidFill>
                  <a:srgbClr val="0F6FC6"/>
                </a:solidFill>
                <a:ea typeface="+mn-ea"/>
                <a:cs typeface="Arial" pitchFamily="34" charset="0"/>
              </a:rPr>
              <a:t>Principle</a:t>
            </a:r>
            <a:r>
              <a:rPr lang="de-DE" altLang="de-DE" sz="2600" dirty="0">
                <a:solidFill>
                  <a:srgbClr val="0F6FC6"/>
                </a:solidFill>
                <a:ea typeface="+mn-ea"/>
                <a:cs typeface="Arial" pitchFamily="34" charset="0"/>
              </a:rPr>
              <a:t> </a:t>
            </a:r>
            <a:r>
              <a:rPr lang="de-DE" altLang="de-DE" sz="2600" dirty="0" err="1">
                <a:solidFill>
                  <a:srgbClr val="0F6FC6"/>
                </a:solidFill>
                <a:ea typeface="+mn-ea"/>
                <a:cs typeface="Arial" pitchFamily="34" charset="0"/>
              </a:rPr>
              <a:t>of</a:t>
            </a:r>
            <a:r>
              <a:rPr lang="de-DE" altLang="de-DE" sz="2600" dirty="0">
                <a:solidFill>
                  <a:srgbClr val="0F6FC6"/>
                </a:solidFill>
                <a:ea typeface="+mn-ea"/>
                <a:cs typeface="Arial" pitchFamily="34" charset="0"/>
              </a:rPr>
              <a:t> Gravity Field Determination </a:t>
            </a:r>
            <a:r>
              <a:rPr lang="de-DE" altLang="de-DE" sz="2600" dirty="0" smtClean="0">
                <a:solidFill>
                  <a:srgbClr val="0F6FC6"/>
                </a:solidFill>
                <a:ea typeface="+mn-ea"/>
                <a:cs typeface="Arial" pitchFamily="34" charset="0"/>
              </a:rPr>
              <a:t>(2)</a:t>
            </a:r>
            <a:endParaRPr lang="de-DE" sz="2600" dirty="0">
              <a:solidFill>
                <a:srgbClr val="0F6FC6"/>
              </a:solidFill>
              <a:ea typeface="+mn-ea"/>
              <a:cs typeface="Arial" pitchFamily="34" charset="0"/>
            </a:endParaRPr>
          </a:p>
        </p:txBody>
      </p:sp>
      <p:sp>
        <p:nvSpPr>
          <p:cNvPr id="3" name="Rectangle 3"/>
          <p:cNvSpPr>
            <a:spLocks noChangeArrowheads="1"/>
          </p:cNvSpPr>
          <p:nvPr/>
        </p:nvSpPr>
        <p:spPr bwMode="auto">
          <a:xfrm>
            <a:off x="106363" y="466800"/>
            <a:ext cx="8497887" cy="1295400"/>
          </a:xfrm>
          <a:prstGeom prst="rect">
            <a:avLst/>
          </a:prstGeom>
          <a:solidFill>
            <a:schemeClr val="bg1"/>
          </a:solidFill>
          <a:ln w="25400">
            <a:noFill/>
            <a:miter lim="800000"/>
            <a:headEnd/>
            <a:tailEnd/>
          </a:ln>
          <a:effectLst/>
        </p:spPr>
        <p:txBody>
          <a:bodyPr/>
          <a:lstStyle>
            <a:lvl1pPr marL="177800" indent="-177800"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20000"/>
              </a:spcBef>
            </a:pPr>
            <a:r>
              <a:rPr lang="en-US" altLang="de-DE" dirty="0"/>
              <a:t>To derive the global gravity field of the Earth the satellite orbit is numerically integrated in an </a:t>
            </a:r>
          </a:p>
          <a:p>
            <a:pPr>
              <a:spcBef>
                <a:spcPct val="20000"/>
              </a:spcBef>
            </a:pPr>
            <a:r>
              <a:rPr lang="en-US" altLang="de-DE" dirty="0"/>
              <a:t>inertial reference system</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043063"/>
            <a:ext cx="38163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107950" y="1621975"/>
            <a:ext cx="8496300" cy="936625"/>
          </a:xfrm>
          <a:prstGeom prst="rect">
            <a:avLst/>
          </a:prstGeom>
          <a:solidFill>
            <a:schemeClr val="bg1"/>
          </a:solidFill>
          <a:ln w="25400">
            <a:noFill/>
            <a:miter lim="800000"/>
            <a:headEnd/>
            <a:tailEnd/>
          </a:ln>
          <a:effectLst/>
        </p:spPr>
        <p:txBody>
          <a:bodyPr/>
          <a:lstStyle/>
          <a:p>
            <a:pPr eaLnBrk="0" hangingPunct="0">
              <a:spcBef>
                <a:spcPct val="20000"/>
              </a:spcBef>
              <a:defRPr/>
            </a:pPr>
            <a:r>
              <a:rPr lang="en-US" sz="1600" dirty="0">
                <a:cs typeface="+mn-cs"/>
              </a:rPr>
              <a:t>For this we need </a:t>
            </a:r>
          </a:p>
          <a:p>
            <a:pPr marL="723900" lvl="1" indent="-266700" eaLnBrk="0" hangingPunct="0">
              <a:spcBef>
                <a:spcPct val="20000"/>
              </a:spcBef>
              <a:buFont typeface="Arial" pitchFamily="34" charset="0"/>
              <a:buChar char="•"/>
              <a:defRPr/>
            </a:pPr>
            <a:r>
              <a:rPr lang="en-US" sz="1600" dirty="0">
                <a:cs typeface="+mn-cs"/>
              </a:rPr>
              <a:t>Approximate initial position and velocity of the satellite</a:t>
            </a:r>
          </a:p>
          <a:p>
            <a:pPr marL="723900" lvl="1" indent="-266700" eaLnBrk="0" hangingPunct="0">
              <a:spcBef>
                <a:spcPct val="20000"/>
              </a:spcBef>
              <a:buFont typeface="Arial" pitchFamily="34" charset="0"/>
              <a:buChar char="•"/>
              <a:defRPr/>
            </a:pPr>
            <a:r>
              <a:rPr lang="en-US" sz="1600" dirty="0">
                <a:cs typeface="+mn-cs"/>
              </a:rPr>
              <a:t>Disturbing  (gravitational, non-gravitational, empirical) forces acting on the satellites </a:t>
            </a:r>
          </a:p>
          <a:p>
            <a:pPr marL="177800" indent="-177800" eaLnBrk="0" hangingPunct="0">
              <a:spcBef>
                <a:spcPct val="20000"/>
              </a:spcBef>
              <a:defRPr/>
            </a:pPr>
            <a:endParaRPr lang="de-DE" dirty="0">
              <a:cs typeface="+mn-cs"/>
            </a:endParaRPr>
          </a:p>
        </p:txBody>
      </p:sp>
      <p:sp>
        <p:nvSpPr>
          <p:cNvPr id="6" name="Rectangle 3"/>
          <p:cNvSpPr>
            <a:spLocks noChangeArrowheads="1"/>
          </p:cNvSpPr>
          <p:nvPr/>
        </p:nvSpPr>
        <p:spPr bwMode="auto">
          <a:xfrm>
            <a:off x="107950" y="2639750"/>
            <a:ext cx="8496300" cy="647700"/>
          </a:xfrm>
          <a:prstGeom prst="rect">
            <a:avLst/>
          </a:prstGeom>
          <a:solidFill>
            <a:schemeClr val="bg1"/>
          </a:solidFill>
          <a:ln w="25400">
            <a:noFill/>
            <a:miter lim="800000"/>
            <a:headEnd/>
            <a:tailEnd/>
          </a:ln>
          <a:effec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20000"/>
              </a:spcBef>
            </a:pPr>
            <a:r>
              <a:rPr lang="en-US" altLang="de-DE" dirty="0"/>
              <a:t>By variation of the initial values of position and velocity we get an orbit which is best adjusted to the satellite orbit observations (o-c).</a:t>
            </a:r>
            <a:endParaRPr lang="de-DE" altLang="de-DE" b="1" dirty="0"/>
          </a:p>
          <a:p>
            <a:pPr>
              <a:spcBef>
                <a:spcPct val="20000"/>
              </a:spcBef>
            </a:pPr>
            <a:endParaRPr lang="de-DE" altLang="de-DE" dirty="0"/>
          </a:p>
        </p:txBody>
      </p:sp>
      <p:grpSp>
        <p:nvGrpSpPr>
          <p:cNvPr id="2" name="Gruppieren 1"/>
          <p:cNvGrpSpPr/>
          <p:nvPr/>
        </p:nvGrpSpPr>
        <p:grpSpPr>
          <a:xfrm>
            <a:off x="107950" y="3339725"/>
            <a:ext cx="8496300" cy="3492550"/>
            <a:chOff x="107950" y="3339725"/>
            <a:chExt cx="8496300" cy="3492550"/>
          </a:xfrm>
        </p:grpSpPr>
        <p:sp>
          <p:nvSpPr>
            <p:cNvPr id="7" name="Rectangle 3"/>
            <p:cNvSpPr>
              <a:spLocks noChangeArrowheads="1"/>
            </p:cNvSpPr>
            <p:nvPr/>
          </p:nvSpPr>
          <p:spPr bwMode="auto">
            <a:xfrm>
              <a:off x="107950" y="3339725"/>
              <a:ext cx="8496300" cy="2016125"/>
            </a:xfrm>
            <a:prstGeom prst="rect">
              <a:avLst/>
            </a:prstGeom>
            <a:solidFill>
              <a:schemeClr val="bg1"/>
            </a:solidFill>
            <a:ln w="25400">
              <a:noFill/>
              <a:miter lim="800000"/>
              <a:headEnd/>
              <a:tailEnd/>
            </a:ln>
            <a:effec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20000"/>
                </a:spcBef>
              </a:pPr>
              <a:r>
                <a:rPr lang="en-US" altLang="de-DE" dirty="0"/>
                <a:t>From the remaining observation residuals </a:t>
              </a:r>
              <a:r>
                <a:rPr lang="en-US" altLang="de-DE" i="1" dirty="0"/>
                <a:t>o-c</a:t>
              </a:r>
              <a:r>
                <a:rPr lang="en-US" altLang="de-DE" dirty="0"/>
                <a:t> of the adjustment process we get the </a:t>
              </a:r>
              <a:r>
                <a:rPr lang="en-US" altLang="de-DE" dirty="0" smtClean="0"/>
                <a:t>gravitational </a:t>
              </a:r>
              <a:r>
                <a:rPr lang="en-US" altLang="de-DE" dirty="0"/>
                <a:t>potential </a:t>
              </a:r>
              <a:r>
                <a:rPr lang="en-US" altLang="de-DE" i="1" dirty="0"/>
                <a:t>U </a:t>
              </a:r>
              <a:r>
                <a:rPr lang="en-US" altLang="de-DE" dirty="0"/>
                <a:t>represented by (time dependent) spherical harmonic coefficients  </a:t>
              </a:r>
              <a:r>
                <a:rPr lang="en-US" altLang="de-DE" b="1" i="1" dirty="0" err="1"/>
                <a:t>C</a:t>
              </a:r>
              <a:r>
                <a:rPr lang="en-US" altLang="de-DE" sz="1100" b="1" i="1" dirty="0" err="1"/>
                <a:t>l</a:t>
              </a:r>
              <a:r>
                <a:rPr lang="en-US" altLang="de-DE" sz="1200" b="1" i="1" dirty="0" err="1"/>
                <a:t>m</a:t>
              </a:r>
              <a:r>
                <a:rPr lang="en-US" altLang="de-DE" b="1" i="1" dirty="0"/>
                <a:t>(t)/</a:t>
              </a:r>
              <a:r>
                <a:rPr lang="en-US" altLang="de-DE" b="1" i="1" dirty="0" err="1"/>
                <a:t>S</a:t>
              </a:r>
              <a:r>
                <a:rPr lang="en-US" altLang="de-DE" sz="1200" b="1" i="1" dirty="0" err="1"/>
                <a:t>lm</a:t>
              </a:r>
              <a:r>
                <a:rPr lang="en-US" altLang="de-DE" b="1" i="1" dirty="0"/>
                <a:t>(t) </a:t>
              </a:r>
              <a:endParaRPr lang="en-US" altLang="de-DE" b="1" dirty="0"/>
            </a:p>
            <a:p>
              <a:pPr>
                <a:spcBef>
                  <a:spcPct val="20000"/>
                </a:spcBef>
              </a:pPr>
              <a:endParaRPr lang="de-DE" altLang="de-D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160850"/>
              <a:ext cx="83534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7950" y="4960613"/>
              <a:ext cx="8496300" cy="1871662"/>
            </a:xfrm>
            <a:prstGeom prst="rect">
              <a:avLst/>
            </a:prstGeom>
            <a:solidFill>
              <a:schemeClr val="bg1"/>
            </a:solidFill>
            <a:ln w="25400">
              <a:noFill/>
              <a:miter lim="800000"/>
              <a:headEnd/>
              <a:tailEnd/>
            </a:ln>
            <a:effec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20000"/>
                </a:spcBef>
              </a:pPr>
              <a:endParaRPr lang="de-DE" altLang="de-DE"/>
            </a:p>
          </p:txBody>
        </p:sp>
        <p:grpSp>
          <p:nvGrpSpPr>
            <p:cNvPr id="10" name="Gruppieren 5"/>
            <p:cNvGrpSpPr>
              <a:grpSpLocks/>
            </p:cNvGrpSpPr>
            <p:nvPr/>
          </p:nvGrpSpPr>
          <p:grpSpPr bwMode="auto">
            <a:xfrm>
              <a:off x="179388" y="5032050"/>
              <a:ext cx="8353425" cy="1657350"/>
              <a:chOff x="163513" y="3703638"/>
              <a:chExt cx="8816975" cy="1725612"/>
            </a:xfrm>
          </p:grpSpPr>
          <p:sp>
            <p:nvSpPr>
              <p:cNvPr id="11" name="Rechteck 9"/>
              <p:cNvSpPr>
                <a:spLocks noChangeArrowheads="1"/>
              </p:cNvSpPr>
              <p:nvPr/>
            </p:nvSpPr>
            <p:spPr bwMode="auto">
              <a:xfrm>
                <a:off x="163513" y="3703638"/>
                <a:ext cx="8816975" cy="1725612"/>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20000"/>
                  </a:spcBef>
                </a:pPr>
                <a:r>
                  <a:rPr lang="de-DE" altLang="de-DE"/>
                  <a:t>zonal</a:t>
                </a:r>
              </a:p>
            </p:txBody>
          </p:sp>
          <p:pic>
            <p:nvPicPr>
              <p:cNvPr id="12" name="Grafik 5" descr="sektori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215900" y="3717925"/>
                <a:ext cx="17240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7" descr="tessera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60000">
                <a:off x="3248025" y="3744913"/>
                <a:ext cx="18002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8" descr="zona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1540000">
                <a:off x="6231343" y="3750943"/>
                <a:ext cx="1681367" cy="166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0"/>
              <p:cNvSpPr txBox="1">
                <a:spLocks noChangeArrowheads="1"/>
              </p:cNvSpPr>
              <p:nvPr/>
            </p:nvSpPr>
            <p:spPr bwMode="auto">
              <a:xfrm>
                <a:off x="8083550" y="3703638"/>
                <a:ext cx="754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20000"/>
                  </a:spcBef>
                </a:pPr>
                <a:r>
                  <a:rPr lang="de-DE" altLang="de-DE">
                    <a:solidFill>
                      <a:schemeClr val="bg1"/>
                    </a:solidFill>
                  </a:rPr>
                  <a:t>Zonal</a:t>
                </a:r>
              </a:p>
              <a:p>
                <a:pPr algn="ctr">
                  <a:spcBef>
                    <a:spcPct val="20000"/>
                  </a:spcBef>
                </a:pPr>
                <a:r>
                  <a:rPr lang="de-DE" altLang="de-DE">
                    <a:solidFill>
                      <a:schemeClr val="bg1"/>
                    </a:solidFill>
                  </a:rPr>
                  <a:t>l=6</a:t>
                </a:r>
              </a:p>
              <a:p>
                <a:pPr algn="ctr">
                  <a:spcBef>
                    <a:spcPct val="20000"/>
                  </a:spcBef>
                </a:pPr>
                <a:r>
                  <a:rPr lang="de-DE" altLang="de-DE">
                    <a:solidFill>
                      <a:schemeClr val="bg1"/>
                    </a:solidFill>
                  </a:rPr>
                  <a:t>m=0</a:t>
                </a:r>
              </a:p>
            </p:txBody>
          </p:sp>
          <p:sp>
            <p:nvSpPr>
              <p:cNvPr id="16" name="Textfeld 11"/>
              <p:cNvSpPr txBox="1">
                <a:spLocks noChangeArrowheads="1"/>
              </p:cNvSpPr>
              <p:nvPr/>
            </p:nvSpPr>
            <p:spPr bwMode="auto">
              <a:xfrm>
                <a:off x="1993336" y="3729038"/>
                <a:ext cx="1020305" cy="9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20000"/>
                  </a:spcBef>
                </a:pPr>
                <a:r>
                  <a:rPr lang="de-DE" altLang="de-DE">
                    <a:solidFill>
                      <a:schemeClr val="bg1"/>
                    </a:solidFill>
                  </a:rPr>
                  <a:t>Sectorial</a:t>
                </a:r>
              </a:p>
              <a:p>
                <a:pPr algn="ctr">
                  <a:spcBef>
                    <a:spcPct val="20000"/>
                  </a:spcBef>
                </a:pPr>
                <a:r>
                  <a:rPr lang="de-DE" altLang="de-DE">
                    <a:solidFill>
                      <a:schemeClr val="bg1"/>
                    </a:solidFill>
                  </a:rPr>
                  <a:t>l=9</a:t>
                </a:r>
              </a:p>
              <a:p>
                <a:pPr algn="ctr">
                  <a:spcBef>
                    <a:spcPct val="20000"/>
                  </a:spcBef>
                </a:pPr>
                <a:r>
                  <a:rPr lang="de-DE" altLang="de-DE">
                    <a:solidFill>
                      <a:schemeClr val="bg1"/>
                    </a:solidFill>
                  </a:rPr>
                  <a:t>m=9</a:t>
                </a:r>
              </a:p>
            </p:txBody>
          </p:sp>
          <p:sp>
            <p:nvSpPr>
              <p:cNvPr id="17" name="Textfeld 12"/>
              <p:cNvSpPr txBox="1">
                <a:spLocks noChangeArrowheads="1"/>
              </p:cNvSpPr>
              <p:nvPr/>
            </p:nvSpPr>
            <p:spPr bwMode="auto">
              <a:xfrm>
                <a:off x="5024438" y="3703638"/>
                <a:ext cx="1012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20000"/>
                  </a:spcBef>
                </a:pPr>
                <a:r>
                  <a:rPr lang="de-DE" altLang="de-DE">
                    <a:solidFill>
                      <a:schemeClr val="bg1"/>
                    </a:solidFill>
                  </a:rPr>
                  <a:t>Tesseral</a:t>
                </a:r>
              </a:p>
              <a:p>
                <a:pPr algn="ctr">
                  <a:spcBef>
                    <a:spcPct val="20000"/>
                  </a:spcBef>
                </a:pPr>
                <a:r>
                  <a:rPr lang="de-DE" altLang="de-DE">
                    <a:solidFill>
                      <a:schemeClr val="bg1"/>
                    </a:solidFill>
                  </a:rPr>
                  <a:t>l=16</a:t>
                </a:r>
              </a:p>
              <a:p>
                <a:pPr algn="ctr">
                  <a:spcBef>
                    <a:spcPct val="20000"/>
                  </a:spcBef>
                </a:pPr>
                <a:r>
                  <a:rPr lang="de-DE" altLang="de-DE">
                    <a:solidFill>
                      <a:schemeClr val="bg1"/>
                    </a:solidFill>
                  </a:rPr>
                  <a:t>m=9</a:t>
                </a:r>
              </a:p>
            </p:txBody>
          </p:sp>
        </p:grpSp>
      </p:grpSp>
    </p:spTree>
    <p:extLst>
      <p:ext uri="{BB962C8B-B14F-4D97-AF65-F5344CB8AC3E}">
        <p14:creationId xmlns:p14="http://schemas.microsoft.com/office/powerpoint/2010/main" val="42676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GFZ_Praesentation_blanko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txDef>
      <a:spPr>
        <a:noFill/>
      </a:spPr>
      <a:bodyPr wrap="none" rtlCol="0">
        <a:spAutoFit/>
      </a:bodyPr>
      <a:lstStyle>
        <a:defPPr marL="342900" indent="-342900">
          <a:buFont typeface="Arial"/>
          <a:buChar char="•"/>
          <a:defRPr sz="1800" dirty="0" smtClean="0">
            <a:latin typeface="+mn-lt"/>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GFZ_Praesentation_blanko_DE</Template>
  <TotalTime>0</TotalTime>
  <Words>772</Words>
  <Application>Microsoft Office PowerPoint</Application>
  <PresentationFormat>Bildschirmpräsentation (4:3)</PresentationFormat>
  <Paragraphs>180</Paragraphs>
  <Slides>20</Slides>
  <Notes>16</Notes>
  <HiddenSlides>0</HiddenSlides>
  <MMClips>3</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20</vt:i4>
      </vt:variant>
    </vt:vector>
  </HeadingPairs>
  <TitlesOfParts>
    <vt:vector size="22" baseType="lpstr">
      <vt:lpstr>GFZ_Praesentation_blanko_DE</vt:lpstr>
      <vt:lpstr>Formel</vt:lpstr>
      <vt:lpstr>Mass transport modelling with  GRACE and GRACE-FO   </vt:lpstr>
      <vt:lpstr>Mass Transport Monitoring from Space</vt:lpstr>
      <vt:lpstr>Measurement Principle (1)</vt:lpstr>
      <vt:lpstr>Measurement Principle (2)</vt:lpstr>
      <vt:lpstr>Measurement Principle (3)</vt:lpstr>
      <vt:lpstr>Measurement Principle and KBR Accuracy</vt:lpstr>
      <vt:lpstr>GRACE Instruments and Observations</vt:lpstr>
      <vt:lpstr>Coarse Principle of Gravity Field Determination (1)</vt:lpstr>
      <vt:lpstr>Coarse Principle of Gravity Field Determination (2)</vt:lpstr>
      <vt:lpstr>Time Variations of the Gravity Field</vt:lpstr>
      <vt:lpstr>GRACE: 15 Years of Amazing Discoveries</vt:lpstr>
      <vt:lpstr>GRACE: 15 Years of Amazing Discoveries</vt:lpstr>
      <vt:lpstr>GRACE and Hydrology</vt:lpstr>
      <vt:lpstr>Greenland vs. Antarctica</vt:lpstr>
      <vt:lpstr>GRACE and Altimetry for Sea Level Rise Monitoring</vt:lpstr>
      <vt:lpstr>GRACE-FO</vt:lpstr>
      <vt:lpstr>GRACE-FO in a Nutshell</vt:lpstr>
      <vt:lpstr>GRACE-FO Laser Ranging Interferometer (Tech Demo)</vt:lpstr>
      <vt:lpstr>GRACE-FO LRI Data (Example GFZ Processing)</vt:lpstr>
      <vt:lpstr>What can be expected from the GRACE-FO LRI?</vt:lpstr>
    </vt:vector>
  </TitlesOfParts>
  <Company>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Beobachtung von windgetriebenen zeitlichen Veränderungen des Antarktischen Zirkumpolarstroms mittels GRACE</dc:title>
  <dc:creator>Inga</dc:creator>
  <cp:lastModifiedBy>Frank Flechtner</cp:lastModifiedBy>
  <cp:revision>662</cp:revision>
  <cp:lastPrinted>2014-09-24T13:24:57Z</cp:lastPrinted>
  <dcterms:created xsi:type="dcterms:W3CDTF">2012-07-18T06:05:10Z</dcterms:created>
  <dcterms:modified xsi:type="dcterms:W3CDTF">2019-08-13T14:55:54Z</dcterms:modified>
</cp:coreProperties>
</file>